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60"/>
  </p:normalViewPr>
  <p:slideViewPr>
    <p:cSldViewPr snapToGrid="0">
      <p:cViewPr varScale="1">
        <p:scale>
          <a:sx n="47" d="100"/>
          <a:sy n="47" d="100"/>
        </p:scale>
        <p:origin x="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E80B-B7DD-49EE-8DFE-4C96F8BCF632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679B-6BF7-48BD-BA2A-58F85500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115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E80B-B7DD-49EE-8DFE-4C96F8BCF632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679B-6BF7-48BD-BA2A-58F85500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251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E80B-B7DD-49EE-8DFE-4C96F8BCF632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679B-6BF7-48BD-BA2A-58F85500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66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E80B-B7DD-49EE-8DFE-4C96F8BCF632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679B-6BF7-48BD-BA2A-58F85500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897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E80B-B7DD-49EE-8DFE-4C96F8BCF632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679B-6BF7-48BD-BA2A-58F85500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73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E80B-B7DD-49EE-8DFE-4C96F8BCF632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679B-6BF7-48BD-BA2A-58F85500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39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E80B-B7DD-49EE-8DFE-4C96F8BCF632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679B-6BF7-48BD-BA2A-58F85500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901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E80B-B7DD-49EE-8DFE-4C96F8BCF632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679B-6BF7-48BD-BA2A-58F85500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276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679B-6BF7-48BD-BA2A-58F8550076A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E80B-B7DD-49EE-8DFE-4C96F8BCF632}" type="datetimeFigureOut">
              <a:rPr lang="en-US" smtClean="0"/>
              <a:t>11/3/2018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54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E80B-B7DD-49EE-8DFE-4C96F8BCF632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679B-6BF7-48BD-BA2A-58F85500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160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E80B-B7DD-49EE-8DFE-4C96F8BCF632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679B-6BF7-48BD-BA2A-58F8550076A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3953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E80B-B7DD-49EE-8DFE-4C96F8BCF632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679B-6BF7-48BD-BA2A-58F85500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74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E80B-B7DD-49EE-8DFE-4C96F8BCF632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679B-6BF7-48BD-BA2A-58F8550076A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8327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E80B-B7DD-49EE-8DFE-4C96F8BCF632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679B-6BF7-48BD-BA2A-58F85500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563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E80B-B7DD-49EE-8DFE-4C96F8BCF632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679B-6BF7-48BD-BA2A-58F85500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412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7E80B-B7DD-49EE-8DFE-4C96F8BCF632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679B-6BF7-48BD-BA2A-58F85500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996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7E80B-B7DD-49EE-8DFE-4C96F8BCF632}" type="datetimeFigureOut">
              <a:rPr lang="en-US" smtClean="0"/>
              <a:t>11/3/2018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D1D679B-6BF7-48BD-BA2A-58F85500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5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1F7ED-09A5-408E-B57C-A29D0D1B8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263" y="599091"/>
            <a:ext cx="11193516" cy="454186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 KHAI THÔNG T</a:t>
            </a:r>
            <a:r>
              <a:rPr lang="vi-V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16/BYT/2018</a:t>
            </a:r>
            <a:b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 ĐỊNH VỀ KIỂM SOÁT NHIỄM KHUẨN TRONG CÁC C</a:t>
            </a:r>
            <a:r>
              <a:rPr lang="vi-V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Ơ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SỞ KHÁM BỆNH, CHỮA BỆNH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F4A8CA-44A3-480C-A33C-0B917FBBA8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0263" y="5344160"/>
            <a:ext cx="11193516" cy="914749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 KIỂM SOÁT NHIỄM KHUẨN</a:t>
            </a:r>
          </a:p>
        </p:txBody>
      </p:sp>
    </p:spTree>
    <p:extLst>
      <p:ext uri="{BB962C8B-B14F-4D97-AF65-F5344CB8AC3E}">
        <p14:creationId xmlns:p14="http://schemas.microsoft.com/office/powerpoint/2010/main" val="1463224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86CF7-CB62-4E0A-B179-4FF6C12DA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051" y="436179"/>
            <a:ext cx="8596668" cy="13208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 ĐÍCH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B3E37-1339-4307-AEB9-020D774BBE3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Cập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vi-V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mạng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</a:t>
            </a:r>
            <a:r>
              <a:rPr lang="vi-V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ới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KSNK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khai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</a:t>
            </a:r>
            <a:r>
              <a:rPr lang="vi-V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ợc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vi-V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41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7A4C6-9DC6-46AD-8FE5-5C0DA825A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8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8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55F1A-8FDB-4782-8B71-2E23F848D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vi-V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biện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soát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nhiễm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khuẩn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vi-V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quát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soát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nhiễm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khuẩn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vi-V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khoản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075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F9724-AEA8-4C26-AC00-C7F6C106A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359" y="160174"/>
            <a:ext cx="10515600" cy="67540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biệt</a:t>
            </a:r>
            <a:endParaRPr lang="en-US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26E6129-FEC4-46EB-8AFB-F972FD86A2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1536634"/>
              </p:ext>
            </p:extLst>
          </p:nvPr>
        </p:nvGraphicFramePr>
        <p:xfrm>
          <a:off x="378371" y="1040525"/>
          <a:ext cx="11477297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2373">
                  <a:extLst>
                    <a:ext uri="{9D8B030D-6E8A-4147-A177-3AD203B41FA5}">
                      <a16:colId xmlns:a16="http://schemas.microsoft.com/office/drawing/2014/main" val="2697326306"/>
                    </a:ext>
                  </a:extLst>
                </a:gridCol>
                <a:gridCol w="5594924">
                  <a:extLst>
                    <a:ext uri="{9D8B030D-6E8A-4147-A177-3AD203B41FA5}">
                      <a16:colId xmlns:a16="http://schemas.microsoft.com/office/drawing/2014/main" val="750014510"/>
                    </a:ext>
                  </a:extLst>
                </a:gridCol>
              </a:tblGrid>
              <a:tr h="58236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Thông</a:t>
                      </a: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</a:t>
                      </a:r>
                      <a:r>
                        <a:rPr lang="vi-VN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</a:t>
                      </a: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18/2009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Thông</a:t>
                      </a: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</a:t>
                      </a:r>
                      <a:r>
                        <a:rPr lang="vi-VN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</a:t>
                      </a: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16/2018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511918"/>
                  </a:ext>
                </a:extLst>
              </a:tr>
              <a:tr h="5074932"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Gồm</a:t>
                      </a:r>
                      <a:r>
                        <a:rPr lang="en-US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 </a:t>
                      </a:r>
                      <a:r>
                        <a:rPr lang="en-US" sz="3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</a:t>
                      </a:r>
                      <a:r>
                        <a:rPr lang="vi-VN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</a:t>
                      </a:r>
                      <a:r>
                        <a:rPr lang="en-US" sz="3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ơng</a:t>
                      </a:r>
                      <a:r>
                        <a:rPr lang="en-US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32 </a:t>
                      </a:r>
                      <a:r>
                        <a:rPr lang="en-US" sz="3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điều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3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Thông</a:t>
                      </a:r>
                      <a:r>
                        <a:rPr lang="en-US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</a:t>
                      </a:r>
                      <a:r>
                        <a:rPr lang="vi-VN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</a:t>
                      </a:r>
                      <a:r>
                        <a:rPr lang="en-US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</a:t>
                      </a:r>
                      <a:r>
                        <a:rPr lang="vi-VN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</a:t>
                      </a:r>
                      <a:r>
                        <a:rPr lang="en-US" sz="3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ớng</a:t>
                      </a:r>
                      <a:r>
                        <a:rPr lang="en-US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dẫn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1.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Vệ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tay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 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2.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hiện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quy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vô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khuẩn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3.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Làm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sạch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khử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khuẩn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tiệt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khuẩn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dụng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cụ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phương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tiện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chăm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sóc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trị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 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Gồm</a:t>
                      </a:r>
                      <a:r>
                        <a:rPr lang="en-US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 </a:t>
                      </a:r>
                      <a:r>
                        <a:rPr lang="en-US" sz="3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</a:t>
                      </a:r>
                      <a:r>
                        <a:rPr lang="vi-VN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</a:t>
                      </a:r>
                      <a:r>
                        <a:rPr lang="en-US" sz="3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ơng</a:t>
                      </a:r>
                      <a:r>
                        <a:rPr lang="en-US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25 </a:t>
                      </a:r>
                      <a:r>
                        <a:rPr lang="en-US" sz="3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điều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3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Thông</a:t>
                      </a:r>
                      <a:r>
                        <a:rPr lang="en-US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</a:t>
                      </a:r>
                      <a:r>
                        <a:rPr lang="vi-VN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</a:t>
                      </a:r>
                      <a:r>
                        <a:rPr lang="en-US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quy</a:t>
                      </a:r>
                      <a:r>
                        <a:rPr lang="en-US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định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3600" b="1" i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Kinh</a:t>
                      </a:r>
                      <a:r>
                        <a:rPr lang="en-US" sz="3600" b="1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i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phí</a:t>
                      </a:r>
                      <a:r>
                        <a:rPr lang="en-US" sz="3600" b="1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i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lang="en-US" sz="3600" b="1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i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3600" b="1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i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hoạt</a:t>
                      </a:r>
                      <a:r>
                        <a:rPr lang="en-US" sz="3600" b="1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i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động</a:t>
                      </a:r>
                      <a:r>
                        <a:rPr lang="en-US" sz="3600" b="1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KSNK </a:t>
                      </a:r>
                      <a:r>
                        <a:rPr lang="en-US" sz="3600" b="1" i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đã</a:t>
                      </a:r>
                      <a:r>
                        <a:rPr lang="en-US" sz="3600" b="1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đ</a:t>
                      </a:r>
                      <a:r>
                        <a:rPr lang="vi-VN" sz="3600" b="1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</a:t>
                      </a:r>
                      <a:r>
                        <a:rPr lang="en-US" sz="3600" b="1" i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ợc</a:t>
                      </a:r>
                      <a:r>
                        <a:rPr lang="en-US" sz="3600" b="1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i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tính</a:t>
                      </a:r>
                      <a:r>
                        <a:rPr lang="en-US" sz="3600" b="1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i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vào</a:t>
                      </a:r>
                      <a:r>
                        <a:rPr lang="en-US" sz="3600" b="1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</a:t>
                      </a:r>
                      <a:r>
                        <a:rPr lang="vi-VN" sz="3600" b="1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ơ</a:t>
                      </a:r>
                      <a:r>
                        <a:rPr lang="en-US" sz="3600" b="1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i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cấu</a:t>
                      </a:r>
                      <a:r>
                        <a:rPr lang="en-US" sz="3600" b="1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i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giá</a:t>
                      </a:r>
                      <a:r>
                        <a:rPr lang="en-US" sz="3600" b="1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i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dịch</a:t>
                      </a:r>
                      <a:r>
                        <a:rPr lang="en-US" sz="3600" b="1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b="1" i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vụ</a:t>
                      </a:r>
                      <a:r>
                        <a:rPr lang="en-US" sz="3600" b="1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 </a:t>
                      </a:r>
                      <a:r>
                        <a:rPr lang="en-US" sz="3600" b="1" i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tế</a:t>
                      </a:r>
                      <a:endParaRPr lang="en-US" sz="3600" b="1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3.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Xây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dựng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phổ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biến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hướng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dẫn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quy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quy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trình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kế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hoạch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kiểm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soát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nhiễm</a:t>
                      </a:r>
                      <a:r>
                        <a:rPr lang="es-ES" sz="3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6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khuẩn</a:t>
                      </a:r>
                      <a:endParaRPr lang="en-US" sz="3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944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1616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5B424-23A2-4A55-BA47-708F95147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8317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D62D769-5DA9-44E0-9071-032C2AA210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4674734"/>
              </p:ext>
            </p:extLst>
          </p:nvPr>
        </p:nvGraphicFramePr>
        <p:xfrm>
          <a:off x="189186" y="677917"/>
          <a:ext cx="9853448" cy="5859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5711">
                  <a:extLst>
                    <a:ext uri="{9D8B030D-6E8A-4147-A177-3AD203B41FA5}">
                      <a16:colId xmlns:a16="http://schemas.microsoft.com/office/drawing/2014/main" val="647130191"/>
                    </a:ext>
                  </a:extLst>
                </a:gridCol>
                <a:gridCol w="4917737">
                  <a:extLst>
                    <a:ext uri="{9D8B030D-6E8A-4147-A177-3AD203B41FA5}">
                      <a16:colId xmlns:a16="http://schemas.microsoft.com/office/drawing/2014/main" val="2525570087"/>
                    </a:ext>
                  </a:extLst>
                </a:gridCol>
              </a:tblGrid>
              <a:tr h="817867">
                <a:tc>
                  <a:txBody>
                    <a:bodyPr/>
                    <a:lstStyle/>
                    <a:p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Thông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</a:t>
                      </a:r>
                      <a:r>
                        <a:rPr lang="vi-VN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Thông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</a:t>
                      </a:r>
                      <a:r>
                        <a:rPr lang="vi-VN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ư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051796"/>
                  </a:ext>
                </a:extLst>
              </a:tr>
              <a:tr h="5041651">
                <a:tc>
                  <a:txBody>
                    <a:bodyPr/>
                    <a:lstStyle/>
                    <a:p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4.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hiện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biện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pháp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phòng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ngừa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cách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ly</a:t>
                      </a:r>
                      <a:endParaRPr lang="en-US" sz="3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5.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Giám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sát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phát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hiện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nhiễm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khuẩn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mắc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phải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bệnh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truyền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nhiễm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cơ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sở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y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tế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en-US" sz="3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6.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Vệ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môi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quản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lý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chất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thải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nl-NL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	</a:t>
                      </a:r>
                      <a:endParaRPr lang="en-US" sz="3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4.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Giám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sát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nhiễm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khuẩn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bệnh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viện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bệnh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truyền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nhiễm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có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nguy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cơ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gây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dịch</a:t>
                      </a:r>
                      <a:endParaRPr lang="en-US" sz="3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5.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Giám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sát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tuân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thủ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thực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hành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kiểm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soát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nhiễm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khuẩn</a:t>
                      </a:r>
                      <a:endParaRPr lang="en-US" sz="3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6.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Vệ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tay</a:t>
                      </a:r>
                      <a:endParaRPr lang="en-US" sz="3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509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231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FE7E0-63DD-48AA-A06F-2ECFC0FF4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841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847B291-F3F7-4AC8-B91F-0A917E4780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839853"/>
              </p:ext>
            </p:extLst>
          </p:nvPr>
        </p:nvGraphicFramePr>
        <p:xfrm>
          <a:off x="838200" y="365125"/>
          <a:ext cx="10515600" cy="6360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10957434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041313190"/>
                    </a:ext>
                  </a:extLst>
                </a:gridCol>
              </a:tblGrid>
              <a:tr h="49405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Thông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t</a:t>
                      </a:r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ư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Thông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t</a:t>
                      </a:r>
                      <a:r>
                        <a:rPr lang="vi-VN" sz="2400" dirty="0">
                          <a:solidFill>
                            <a:schemeClr val="tx1"/>
                          </a:solidFill>
                        </a:rPr>
                        <a:t>ư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182253"/>
                  </a:ext>
                </a:extLst>
              </a:tr>
              <a:tr h="5866335">
                <a:tc>
                  <a:txBody>
                    <a:bodyPr/>
                    <a:lstStyle/>
                    <a:p>
                      <a:endParaRPr lang="en-US" sz="2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s-ES" sz="28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s-ES" sz="2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7. </a:t>
                      </a:r>
                      <a:r>
                        <a:rPr lang="es-ES" sz="28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Vệ</a:t>
                      </a:r>
                      <a:r>
                        <a:rPr lang="es-ES" sz="2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8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s-ES" sz="2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8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đối</a:t>
                      </a:r>
                      <a:r>
                        <a:rPr lang="es-ES" sz="2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8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với</a:t>
                      </a:r>
                      <a:r>
                        <a:rPr lang="es-ES" sz="2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8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người</a:t>
                      </a:r>
                      <a:r>
                        <a:rPr lang="es-ES" sz="2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8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bệnh</a:t>
                      </a:r>
                      <a:r>
                        <a:rPr lang="es-ES" sz="2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người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nhà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người</a:t>
                      </a:r>
                      <a:r>
                        <a:rPr lang="es-ES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3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bệnh</a:t>
                      </a:r>
                      <a:endParaRPr lang="en-US" sz="3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nl-NL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 8. Vệ sinh an toàn thực phẩm     	</a:t>
                      </a:r>
                      <a:endParaRPr lang="en-US" sz="3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nl-NL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 9. Quản lý và sử dụng đồ vải </a:t>
                      </a:r>
                      <a:endParaRPr lang="en-US" sz="3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nl-NL" sz="3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 10. Vệ sinh trong việc bảo quản, ướp, mai táng, di chuyển thi thể khi người bệnh tử vong</a:t>
                      </a:r>
                      <a:endParaRPr lang="en-US" sz="3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7.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Phòng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ngừa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chuẩn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phòng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ngừa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dựa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theo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đường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lây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truyền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sử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dụng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phương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tiện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phòng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hộ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cá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nhân</a:t>
                      </a:r>
                      <a:endParaRPr lang="en-US" sz="2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8.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Quản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lý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xử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lý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thiết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bị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dụng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cụ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y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tế</a:t>
                      </a:r>
                      <a:endParaRPr lang="en-US" sz="2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nl-NL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 9. Quản lý và xử lý đồ vải y tế</a:t>
                      </a:r>
                      <a:endParaRPr lang="en-US" sz="2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10.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Quản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lý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chất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thải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y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tế</a:t>
                      </a:r>
                      <a:endParaRPr lang="en-US" sz="2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11.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Vệ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môi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bệnh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viện</a:t>
                      </a:r>
                      <a:endParaRPr lang="en-US" sz="2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nl-NL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 12. An toàn thực phẩm</a:t>
                      </a:r>
                      <a:endParaRPr lang="en-US" sz="2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13.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Phòng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ngừa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xử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trí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phơi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nhiễm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liên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đến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vi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sinh</a:t>
                      </a:r>
                      <a:r>
                        <a:rPr lang="es-E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vật</a:t>
                      </a:r>
                      <a:endParaRPr lang="en-US" sz="2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nl-NL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 14. Phòng chống dịch bệnh</a:t>
                      </a:r>
                      <a:endParaRPr lang="en-US" sz="2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nl-NL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Điều 15. Quản lý hóa chất, vật tư dùng trong kiểm soát nhiễm khuẩn</a:t>
                      </a:r>
                      <a:endParaRPr lang="en-US" sz="2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3014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6602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CADF2-5090-4119-8F77-BDA504848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574" y="609600"/>
            <a:ext cx="9868746" cy="1320800"/>
          </a:xfrm>
        </p:spPr>
        <p:txBody>
          <a:bodyPr>
            <a:normAutofit fontScale="90000"/>
          </a:bodyPr>
          <a:lstStyle/>
          <a:p>
            <a:r>
              <a:rPr lang="en-US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soát</a:t>
            </a:r>
            <a:r>
              <a:rPr lang="en-US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nhiễm</a:t>
            </a:r>
            <a:r>
              <a:rPr lang="en-US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khuẩn</a:t>
            </a:r>
            <a:endParaRPr lang="en-US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AF6A6-6BA6-4A63-B69C-EEA7F57B3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88161"/>
            <a:ext cx="8596668" cy="4253202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soát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nhiễm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khuẩn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Khoa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soát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nhiễm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khuẩn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</a:t>
            </a:r>
            <a:r>
              <a:rPr lang="vi-V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ới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soát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nhiễm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khuẩn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TT 18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mạng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</a:t>
            </a:r>
            <a:r>
              <a:rPr lang="vi-V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ới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vi-V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ỡng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sĩ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Lâm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sàng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cận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lâm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sàng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TT16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mạng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</a:t>
            </a:r>
            <a:r>
              <a:rPr lang="vi-V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ới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ít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nhât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01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vi-V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ỡng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bác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sĩ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Lâm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sàng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cận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lâm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sàng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vi-V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rõ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quyền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hạn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giám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031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71A66-BC86-44D3-AAF4-D9D1BD9E8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err="1">
                <a:solidFill>
                  <a:schemeClr val="tx1"/>
                </a:solidFill>
                <a:latin typeface="ZapfChancery-Medium" panose="00000400000000000000" pitchFamily="2" charset="0"/>
                <a:ea typeface="ZapfChancery-Medium" panose="00000400000000000000" pitchFamily="2" charset="0"/>
                <a:cs typeface="ZapfChancery-Medium" panose="00000400000000000000" pitchFamily="2" charset="0"/>
              </a:rPr>
              <a:t>Các</a:t>
            </a:r>
            <a:r>
              <a:rPr lang="en-US" sz="6000" b="1" dirty="0">
                <a:solidFill>
                  <a:schemeClr val="tx1"/>
                </a:solidFill>
                <a:latin typeface="ZapfChancery-Medium" panose="00000400000000000000" pitchFamily="2" charset="0"/>
                <a:ea typeface="ZapfChancery-Medium" panose="00000400000000000000" pitchFamily="2" charset="0"/>
                <a:cs typeface="ZapfChancery-Medium" panose="00000400000000000000" pitchFamily="2" charset="0"/>
              </a:rPr>
              <a:t> </a:t>
            </a:r>
            <a:r>
              <a:rPr lang="en-US" sz="6000" b="1" dirty="0" err="1">
                <a:solidFill>
                  <a:schemeClr val="tx1"/>
                </a:solidFill>
                <a:latin typeface="ZapfChancery-Medium" panose="00000400000000000000" pitchFamily="2" charset="0"/>
                <a:ea typeface="ZapfChancery-Medium" panose="00000400000000000000" pitchFamily="2" charset="0"/>
                <a:cs typeface="ZapfChancery-Medium" panose="00000400000000000000" pitchFamily="2" charset="0"/>
              </a:rPr>
              <a:t>biện</a:t>
            </a:r>
            <a:r>
              <a:rPr lang="en-US" sz="6000" b="1" dirty="0">
                <a:solidFill>
                  <a:schemeClr val="tx1"/>
                </a:solidFill>
                <a:latin typeface="ZapfChancery-Medium" panose="00000400000000000000" pitchFamily="2" charset="0"/>
                <a:ea typeface="ZapfChancery-Medium" panose="00000400000000000000" pitchFamily="2" charset="0"/>
                <a:cs typeface="ZapfChancery-Medium" panose="00000400000000000000" pitchFamily="2" charset="0"/>
              </a:rPr>
              <a:t> </a:t>
            </a:r>
            <a:r>
              <a:rPr lang="en-US" sz="6000" b="1" dirty="0" err="1">
                <a:solidFill>
                  <a:schemeClr val="tx1"/>
                </a:solidFill>
                <a:latin typeface="ZapfChancery-Medium" panose="00000400000000000000" pitchFamily="2" charset="0"/>
                <a:ea typeface="ZapfChancery-Medium" panose="00000400000000000000" pitchFamily="2" charset="0"/>
                <a:cs typeface="ZapfChancery-Medium" panose="00000400000000000000" pitchFamily="2" charset="0"/>
              </a:rPr>
              <a:t>pháp</a:t>
            </a:r>
            <a:r>
              <a:rPr lang="en-US" sz="6000" b="1" dirty="0">
                <a:solidFill>
                  <a:schemeClr val="tx1"/>
                </a:solidFill>
                <a:latin typeface="ZapfChancery-Medium" panose="00000400000000000000" pitchFamily="2" charset="0"/>
                <a:ea typeface="ZapfChancery-Medium" panose="00000400000000000000" pitchFamily="2" charset="0"/>
                <a:cs typeface="ZapfChancery-Medium" panose="00000400000000000000" pitchFamily="2" charset="0"/>
              </a:rPr>
              <a:t> </a:t>
            </a:r>
            <a:r>
              <a:rPr lang="en-US" sz="6000" b="1" dirty="0" err="1">
                <a:solidFill>
                  <a:schemeClr val="tx1"/>
                </a:solidFill>
                <a:latin typeface="ZapfChancery-Medium" panose="00000400000000000000" pitchFamily="2" charset="0"/>
                <a:ea typeface="ZapfChancery-Medium" panose="00000400000000000000" pitchFamily="2" charset="0"/>
                <a:cs typeface="ZapfChancery-Medium" panose="00000400000000000000" pitchFamily="2" charset="0"/>
              </a:rPr>
              <a:t>phòng</a:t>
            </a:r>
            <a:r>
              <a:rPr lang="en-US" sz="6000" b="1" dirty="0">
                <a:solidFill>
                  <a:schemeClr val="tx1"/>
                </a:solidFill>
                <a:latin typeface="ZapfChancery-Medium" panose="00000400000000000000" pitchFamily="2" charset="0"/>
                <a:ea typeface="ZapfChancery-Medium" panose="00000400000000000000" pitchFamily="2" charset="0"/>
                <a:cs typeface="ZapfChancery-Medium" panose="00000400000000000000" pitchFamily="2" charset="0"/>
              </a:rPr>
              <a:t> </a:t>
            </a:r>
            <a:r>
              <a:rPr lang="en-US" sz="6000" b="1" dirty="0" err="1">
                <a:solidFill>
                  <a:schemeClr val="tx1"/>
                </a:solidFill>
                <a:latin typeface="ZapfChancery-Medium" panose="00000400000000000000" pitchFamily="2" charset="0"/>
                <a:ea typeface="ZapfChancery-Medium" panose="00000400000000000000" pitchFamily="2" charset="0"/>
                <a:cs typeface="ZapfChancery-Medium" panose="00000400000000000000" pitchFamily="2" charset="0"/>
              </a:rPr>
              <a:t>ngừa</a:t>
            </a:r>
            <a:endParaRPr lang="en-US" sz="6000" b="1" dirty="0">
              <a:solidFill>
                <a:schemeClr val="tx1"/>
              </a:solidFill>
              <a:latin typeface="ZapfChancery-Medium" panose="00000400000000000000" pitchFamily="2" charset="0"/>
              <a:ea typeface="ZapfChancery-Medium" panose="00000400000000000000" pitchFamily="2" charset="0"/>
              <a:cs typeface="ZapfChancery-Medium" panose="000004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0276C-ECFF-43B4-81C9-5E555D20B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ngừa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ngừa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</a:t>
            </a:r>
            <a:r>
              <a:rPr lang="vi-V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ờng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lây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vi-V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ơng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tiện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ngừa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vi-V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ơ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nhiễm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chống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609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D92AC-D7A9-4C64-A19F-F4A606087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err="1">
                <a:solidFill>
                  <a:schemeClr val="tx1"/>
                </a:solidFill>
                <a:latin typeface="ZapfChancery-Medium" panose="00000400000000000000" pitchFamily="2" charset="0"/>
                <a:ea typeface="ZapfChancery-Medium" panose="00000400000000000000" pitchFamily="2" charset="0"/>
                <a:cs typeface="ZapfChancery-Medium" panose="00000400000000000000" pitchFamily="2" charset="0"/>
              </a:rPr>
              <a:t>Các</a:t>
            </a:r>
            <a:r>
              <a:rPr lang="en-US" sz="6600" b="1" dirty="0">
                <a:solidFill>
                  <a:schemeClr val="tx1"/>
                </a:solidFill>
                <a:latin typeface="ZapfChancery-Medium" panose="00000400000000000000" pitchFamily="2" charset="0"/>
                <a:ea typeface="ZapfChancery-Medium" panose="00000400000000000000" pitchFamily="2" charset="0"/>
                <a:cs typeface="ZapfChancery-Medium" panose="00000400000000000000" pitchFamily="2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latin typeface="ZapfChancery-Medium" panose="00000400000000000000" pitchFamily="2" charset="0"/>
                <a:ea typeface="ZapfChancery-Medium" panose="00000400000000000000" pitchFamily="2" charset="0"/>
                <a:cs typeface="ZapfChancery-Medium" panose="00000400000000000000" pitchFamily="2" charset="0"/>
              </a:rPr>
              <a:t>biện</a:t>
            </a:r>
            <a:r>
              <a:rPr lang="en-US" sz="6600" b="1" dirty="0">
                <a:solidFill>
                  <a:schemeClr val="tx1"/>
                </a:solidFill>
                <a:latin typeface="ZapfChancery-Medium" panose="00000400000000000000" pitchFamily="2" charset="0"/>
                <a:ea typeface="ZapfChancery-Medium" panose="00000400000000000000" pitchFamily="2" charset="0"/>
                <a:cs typeface="ZapfChancery-Medium" panose="00000400000000000000" pitchFamily="2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latin typeface="ZapfChancery-Medium" panose="00000400000000000000" pitchFamily="2" charset="0"/>
                <a:ea typeface="ZapfChancery-Medium" panose="00000400000000000000" pitchFamily="2" charset="0"/>
                <a:cs typeface="ZapfChancery-Medium" panose="00000400000000000000" pitchFamily="2" charset="0"/>
              </a:rPr>
              <a:t>pháp</a:t>
            </a:r>
            <a:r>
              <a:rPr lang="en-US" sz="6600" b="1" dirty="0">
                <a:solidFill>
                  <a:schemeClr val="tx1"/>
                </a:solidFill>
                <a:latin typeface="ZapfChancery-Medium" panose="00000400000000000000" pitchFamily="2" charset="0"/>
                <a:ea typeface="ZapfChancery-Medium" panose="00000400000000000000" pitchFamily="2" charset="0"/>
                <a:cs typeface="ZapfChancery-Medium" panose="00000400000000000000" pitchFamily="2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latin typeface="ZapfChancery-Medium" panose="00000400000000000000" pitchFamily="2" charset="0"/>
                <a:ea typeface="ZapfChancery-Medium" panose="00000400000000000000" pitchFamily="2" charset="0"/>
                <a:cs typeface="ZapfChancery-Medium" panose="00000400000000000000" pitchFamily="2" charset="0"/>
              </a:rPr>
              <a:t>giám</a:t>
            </a:r>
            <a:r>
              <a:rPr lang="en-US" sz="6600" b="1" dirty="0">
                <a:solidFill>
                  <a:schemeClr val="tx1"/>
                </a:solidFill>
                <a:latin typeface="ZapfChancery-Medium" panose="00000400000000000000" pitchFamily="2" charset="0"/>
                <a:ea typeface="ZapfChancery-Medium" panose="00000400000000000000" pitchFamily="2" charset="0"/>
                <a:cs typeface="ZapfChancery-Medium" panose="00000400000000000000" pitchFamily="2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latin typeface="ZapfChancery-Medium" panose="00000400000000000000" pitchFamily="2" charset="0"/>
                <a:ea typeface="ZapfChancery-Medium" panose="00000400000000000000" pitchFamily="2" charset="0"/>
                <a:cs typeface="ZapfChancery-Medium" panose="00000400000000000000" pitchFamily="2" charset="0"/>
              </a:rPr>
              <a:t>sát</a:t>
            </a:r>
            <a:endParaRPr lang="en-US" sz="6600" b="1" dirty="0">
              <a:solidFill>
                <a:schemeClr val="tx1"/>
              </a:solidFill>
              <a:latin typeface="ZapfChancery-Medium" panose="00000400000000000000" pitchFamily="2" charset="0"/>
              <a:ea typeface="ZapfChancery-Medium" panose="00000400000000000000" pitchFamily="2" charset="0"/>
              <a:cs typeface="ZapfChancery-Medium" panose="000004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0B9ED-6465-4DF9-AC10-EAA68D8784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Giám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nhiễm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khuẩn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bệnh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nguy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vi-V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ơ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gây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Giám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tuân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thủ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848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95017-A1F2-411B-982F-0995FAD1D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6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khoản</a:t>
            </a:r>
            <a:r>
              <a:rPr lang="en-US" sz="6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6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endParaRPr lang="en-US" sz="6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2343D-A64C-4B68-B975-95516E125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400" dirty="0"/>
              <a:t>1.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vi-V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1/10/2018</a:t>
            </a:r>
          </a:p>
          <a:p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vi-V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hết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khoản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Trách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28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E547B-CCF2-4F53-BA62-C51E9BA3B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10421590" cy="1320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C4F8CE-08E7-42A0-A58C-B1E0393719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97" y="3607612"/>
            <a:ext cx="2490951" cy="303661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A5BE59-114B-4889-A58E-12A08B05C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297" y="835420"/>
            <a:ext cx="2490951" cy="30366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A5E701-B644-4BBA-9497-2A1DCCA558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598" y="3636452"/>
            <a:ext cx="2277460" cy="30366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CB2C52-256F-4B63-BB2A-9D757EB3AF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29" y="670512"/>
            <a:ext cx="3032235" cy="303661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C809F11-8A3B-4EAF-9261-6F9522D5B574}"/>
              </a:ext>
            </a:extLst>
          </p:cNvPr>
          <p:cNvSpPr/>
          <p:nvPr/>
        </p:nvSpPr>
        <p:spPr>
          <a:xfrm>
            <a:off x="10350281" y="260746"/>
            <a:ext cx="198085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Trân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trọng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cảm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vi-VN" sz="54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ơ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n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6EF389-8BF3-4A92-BEC4-5955B384DE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045" y="609600"/>
            <a:ext cx="2490951" cy="27387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EA38F2-900A-425E-A603-04E99C7E69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47" y="3948908"/>
            <a:ext cx="2842259" cy="28061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51C7F0-B264-4909-8E0D-005C10EC85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111" y="4368801"/>
            <a:ext cx="2490951" cy="23042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C7D132D-2F5E-4C85-9740-8CAD8DD41D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59267" y="868906"/>
            <a:ext cx="2303996" cy="273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01942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441</TotalTime>
  <Words>623</Words>
  <Application>Microsoft Office PowerPoint</Application>
  <PresentationFormat>Widescreen</PresentationFormat>
  <Paragraphs>69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Times New Roman</vt:lpstr>
      <vt:lpstr>Trebuchet MS</vt:lpstr>
      <vt:lpstr>Wingdings 3</vt:lpstr>
      <vt:lpstr>ZapfChancery-Medium</vt:lpstr>
      <vt:lpstr>Facet</vt:lpstr>
      <vt:lpstr>TRIỂN KHAI THÔNG TƯ 16/BYT/2018 QUY ĐỊNH VỀ KIỂM SOÁT NHIỄM KHUẨN TRONG CÁC CƠ SỞ KHÁM BỆNH, CHỮA BỆNH</vt:lpstr>
      <vt:lpstr>MỤC ĐÍCH</vt:lpstr>
      <vt:lpstr>Nội dung</vt:lpstr>
      <vt:lpstr>Những điểm khác biệt</vt:lpstr>
      <vt:lpstr>PowerPoint Presentation</vt:lpstr>
      <vt:lpstr>PowerPoint Presentation</vt:lpstr>
      <vt:lpstr>Hệ thống kiểm soát nhiễm khuẩn</vt:lpstr>
      <vt:lpstr>Các biện pháp phòng ngừa</vt:lpstr>
      <vt:lpstr>Các biện pháp giám sát</vt:lpstr>
      <vt:lpstr>Điều khoản thi hành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TRIỂN KHAI THÔNG TƯ 16/BYT/2018 QUY ĐỊNH VỀ KIỂM SOÁT NHIỄM KHUẨN TRONG CÁC CƠ SỞ KHÁM BỆNH, CHỮA BỆNH</dc:title>
  <dc:creator>Microsoft</dc:creator>
  <cp:lastModifiedBy>Microsoft</cp:lastModifiedBy>
  <cp:revision>16</cp:revision>
  <dcterms:created xsi:type="dcterms:W3CDTF">2018-10-31T00:59:10Z</dcterms:created>
  <dcterms:modified xsi:type="dcterms:W3CDTF">2018-11-03T01:02:02Z</dcterms:modified>
</cp:coreProperties>
</file>