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0" r:id="rId3"/>
    <p:sldId id="272" r:id="rId4"/>
    <p:sldId id="277" r:id="rId5"/>
    <p:sldId id="256" r:id="rId6"/>
    <p:sldId id="260" r:id="rId7"/>
    <p:sldId id="257" r:id="rId8"/>
    <p:sldId id="258" r:id="rId9"/>
    <p:sldId id="259" r:id="rId10"/>
    <p:sldId id="261" r:id="rId11"/>
    <p:sldId id="262" r:id="rId12"/>
    <p:sldId id="263" r:id="rId13"/>
    <p:sldId id="264" r:id="rId14"/>
    <p:sldId id="267" r:id="rId15"/>
    <p:sldId id="269" r:id="rId16"/>
    <p:sldId id="273" r:id="rId17"/>
    <p:sldId id="276" r:id="rId18"/>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53" autoAdjust="0"/>
    <p:restoredTop sz="94660"/>
  </p:normalViewPr>
  <p:slideViewPr>
    <p:cSldViewPr snapToGrid="0">
      <p:cViewPr varScale="1">
        <p:scale>
          <a:sx n="73" d="100"/>
          <a:sy n="73" d="100"/>
        </p:scale>
        <p:origin x="56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2420A6-7F1D-4E50-B7F0-228F1E116ADD}" type="datetimeFigureOut">
              <a:rPr lang="en-US" smtClean="0"/>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F0279-5A6D-4518-882A-148E29AD15D2}" type="slidenum">
              <a:rPr lang="en-US" smtClean="0"/>
              <a:t>‹#›</a:t>
            </a:fld>
            <a:endParaRPr lang="en-US"/>
          </a:p>
        </p:txBody>
      </p:sp>
    </p:spTree>
    <p:extLst>
      <p:ext uri="{BB962C8B-B14F-4D97-AF65-F5344CB8AC3E}">
        <p14:creationId xmlns:p14="http://schemas.microsoft.com/office/powerpoint/2010/main" val="495914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2420A6-7F1D-4E50-B7F0-228F1E116ADD}" type="datetimeFigureOut">
              <a:rPr lang="en-US" smtClean="0"/>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F0279-5A6D-4518-882A-148E29AD15D2}" type="slidenum">
              <a:rPr lang="en-US" smtClean="0"/>
              <a:t>‹#›</a:t>
            </a:fld>
            <a:endParaRPr lang="en-US"/>
          </a:p>
        </p:txBody>
      </p:sp>
    </p:spTree>
    <p:extLst>
      <p:ext uri="{BB962C8B-B14F-4D97-AF65-F5344CB8AC3E}">
        <p14:creationId xmlns:p14="http://schemas.microsoft.com/office/powerpoint/2010/main" val="2747076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E2420A6-7F1D-4E50-B7F0-228F1E116ADD}" type="datetimeFigureOut">
              <a:rPr lang="en-US" smtClean="0"/>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F0279-5A6D-4518-882A-148E29AD15D2}" type="slidenum">
              <a:rPr lang="en-US" smtClean="0"/>
              <a:t>‹#›</a:t>
            </a:fld>
            <a:endParaRPr lang="en-US"/>
          </a:p>
        </p:txBody>
      </p:sp>
    </p:spTree>
    <p:extLst>
      <p:ext uri="{BB962C8B-B14F-4D97-AF65-F5344CB8AC3E}">
        <p14:creationId xmlns:p14="http://schemas.microsoft.com/office/powerpoint/2010/main" val="2599675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2420A6-7F1D-4E50-B7F0-228F1E116ADD}" type="datetimeFigureOut">
              <a:rPr lang="en-US" smtClean="0"/>
              <a:t>11/5/2018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F0279-5A6D-4518-882A-148E29AD15D2}" type="slidenum">
              <a:rPr lang="en-US" smtClean="0"/>
              <a:t>‹#›</a:t>
            </a:fld>
            <a:endParaRPr lang="en-US"/>
          </a:p>
        </p:txBody>
      </p:sp>
    </p:spTree>
    <p:extLst>
      <p:ext uri="{BB962C8B-B14F-4D97-AF65-F5344CB8AC3E}">
        <p14:creationId xmlns:p14="http://schemas.microsoft.com/office/powerpoint/2010/main" val="4169556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2420A6-7F1D-4E50-B7F0-228F1E116ADD}" type="datetimeFigureOut">
              <a:rPr lang="en-US" smtClean="0"/>
              <a:t>11/5/2018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9F0279-5A6D-4518-882A-148E29AD15D2}" type="slidenum">
              <a:rPr lang="en-US" smtClean="0"/>
              <a:t>‹#›</a:t>
            </a:fld>
            <a:endParaRPr lang="en-US"/>
          </a:p>
        </p:txBody>
      </p:sp>
    </p:spTree>
    <p:extLst>
      <p:ext uri="{BB962C8B-B14F-4D97-AF65-F5344CB8AC3E}">
        <p14:creationId xmlns:p14="http://schemas.microsoft.com/office/powerpoint/2010/main" val="1394899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2420A6-7F1D-4E50-B7F0-228F1E116ADD}" type="datetimeFigureOut">
              <a:rPr lang="en-US" smtClean="0"/>
              <a:t>11/5/2018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9F0279-5A6D-4518-882A-148E29AD15D2}" type="slidenum">
              <a:rPr lang="en-US" smtClean="0"/>
              <a:t>‹#›</a:t>
            </a:fld>
            <a:endParaRPr lang="en-US"/>
          </a:p>
        </p:txBody>
      </p:sp>
    </p:spTree>
    <p:extLst>
      <p:ext uri="{BB962C8B-B14F-4D97-AF65-F5344CB8AC3E}">
        <p14:creationId xmlns:p14="http://schemas.microsoft.com/office/powerpoint/2010/main" val="2397577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2420A6-7F1D-4E50-B7F0-228F1E116ADD}" type="datetimeFigureOut">
              <a:rPr lang="en-US" smtClean="0"/>
              <a:t>11/5/2018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9F0279-5A6D-4518-882A-148E29AD15D2}" type="slidenum">
              <a:rPr lang="en-US" smtClean="0"/>
              <a:t>‹#›</a:t>
            </a:fld>
            <a:endParaRPr lang="en-US"/>
          </a:p>
        </p:txBody>
      </p:sp>
    </p:spTree>
    <p:extLst>
      <p:ext uri="{BB962C8B-B14F-4D97-AF65-F5344CB8AC3E}">
        <p14:creationId xmlns:p14="http://schemas.microsoft.com/office/powerpoint/2010/main" val="1634548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E2420A6-7F1D-4E50-B7F0-228F1E116ADD}" type="datetimeFigureOut">
              <a:rPr lang="en-US" smtClean="0"/>
              <a:t>11/5/2018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F0279-5A6D-4518-882A-148E29AD15D2}" type="slidenum">
              <a:rPr lang="en-US" smtClean="0"/>
              <a:t>‹#›</a:t>
            </a:fld>
            <a:endParaRPr lang="en-US"/>
          </a:p>
        </p:txBody>
      </p:sp>
    </p:spTree>
    <p:extLst>
      <p:ext uri="{BB962C8B-B14F-4D97-AF65-F5344CB8AC3E}">
        <p14:creationId xmlns:p14="http://schemas.microsoft.com/office/powerpoint/2010/main" val="3722939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E2420A6-7F1D-4E50-B7F0-228F1E116ADD}" type="datetimeFigureOut">
              <a:rPr lang="en-US" smtClean="0"/>
              <a:t>11/5/2018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9F0279-5A6D-4518-882A-148E29AD15D2}" type="slidenum">
              <a:rPr lang="en-US" smtClean="0"/>
              <a:t>‹#›</a:t>
            </a:fld>
            <a:endParaRPr lang="en-US"/>
          </a:p>
        </p:txBody>
      </p:sp>
    </p:spTree>
    <p:extLst>
      <p:ext uri="{BB962C8B-B14F-4D97-AF65-F5344CB8AC3E}">
        <p14:creationId xmlns:p14="http://schemas.microsoft.com/office/powerpoint/2010/main" val="4169226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2420A6-7F1D-4E50-B7F0-228F1E116ADD}" type="datetimeFigureOut">
              <a:rPr lang="en-US" smtClean="0"/>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F0279-5A6D-4518-882A-148E29AD15D2}" type="slidenum">
              <a:rPr lang="en-US" smtClean="0"/>
              <a:t>‹#›</a:t>
            </a:fld>
            <a:endParaRPr lang="en-US"/>
          </a:p>
        </p:txBody>
      </p:sp>
    </p:spTree>
    <p:extLst>
      <p:ext uri="{BB962C8B-B14F-4D97-AF65-F5344CB8AC3E}">
        <p14:creationId xmlns:p14="http://schemas.microsoft.com/office/powerpoint/2010/main" val="1251898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2420A6-7F1D-4E50-B7F0-228F1E116ADD}" type="datetimeFigureOut">
              <a:rPr lang="en-US" smtClean="0"/>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9F0279-5A6D-4518-882A-148E29AD15D2}" type="slidenum">
              <a:rPr lang="en-US" smtClean="0"/>
              <a:t>‹#›</a:t>
            </a:fld>
            <a:endParaRPr lang="en-US"/>
          </a:p>
        </p:txBody>
      </p:sp>
    </p:spTree>
    <p:extLst>
      <p:ext uri="{BB962C8B-B14F-4D97-AF65-F5344CB8AC3E}">
        <p14:creationId xmlns:p14="http://schemas.microsoft.com/office/powerpoint/2010/main" val="1354872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2420A6-7F1D-4E50-B7F0-228F1E116ADD}" type="datetimeFigureOut">
              <a:rPr lang="en-US" smtClean="0"/>
              <a:t>11/5/2018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9F0279-5A6D-4518-882A-148E29AD15D2}" type="slidenum">
              <a:rPr lang="en-US" smtClean="0"/>
              <a:t>‹#›</a:t>
            </a:fld>
            <a:endParaRPr lang="en-US"/>
          </a:p>
        </p:txBody>
      </p:sp>
    </p:spTree>
    <p:extLst>
      <p:ext uri="{BB962C8B-B14F-4D97-AF65-F5344CB8AC3E}">
        <p14:creationId xmlns:p14="http://schemas.microsoft.com/office/powerpoint/2010/main" val="1129243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886891" y="2281997"/>
            <a:ext cx="8425543" cy="4131868"/>
          </a:xfrm>
          <a:prstGeom prst="rect">
            <a:avLst/>
          </a:prstGeom>
        </p:spPr>
      </p:pic>
      <p:sp>
        <p:nvSpPr>
          <p:cNvPr id="2" name="Title 1"/>
          <p:cNvSpPr>
            <a:spLocks noGrp="1"/>
          </p:cNvSpPr>
          <p:nvPr>
            <p:ph type="ctrTitle"/>
          </p:nvPr>
        </p:nvSpPr>
        <p:spPr>
          <a:xfrm>
            <a:off x="2664822" y="2573383"/>
            <a:ext cx="8647611" cy="3749040"/>
          </a:xfrm>
        </p:spPr>
        <p:txBody>
          <a:bodyPr/>
          <a:lstStyle/>
          <a:p>
            <a:endParaRPr lang="en-US" dirty="0"/>
          </a:p>
        </p:txBody>
      </p:sp>
      <p:sp>
        <p:nvSpPr>
          <p:cNvPr id="3" name="Subtitle 2"/>
          <p:cNvSpPr>
            <a:spLocks noGrp="1"/>
          </p:cNvSpPr>
          <p:nvPr>
            <p:ph type="subTitle" idx="1"/>
          </p:nvPr>
        </p:nvSpPr>
        <p:spPr>
          <a:xfrm>
            <a:off x="2233749" y="294481"/>
            <a:ext cx="9300753" cy="1987516"/>
          </a:xfrm>
        </p:spPr>
        <p:txBody>
          <a:bodyPr>
            <a:normAutofit lnSpcReduction="10000"/>
          </a:bodyPr>
          <a:lstStyle/>
          <a:p>
            <a:pPr>
              <a:lnSpc>
                <a:spcPct val="150000"/>
              </a:lnSpc>
            </a:pPr>
            <a:r>
              <a:rPr lang="en-US" sz="4400" dirty="0" smtClean="0">
                <a:solidFill>
                  <a:srgbClr val="FF0000"/>
                </a:solidFill>
                <a:latin typeface="Times New Roman" panose="02020603050405020304" pitchFamily="18" charset="0"/>
                <a:cs typeface="Times New Roman" panose="02020603050405020304" pitchFamily="18" charset="0"/>
              </a:rPr>
              <a:t>TRIỂN KHAI CÔNG TÁC KIỂM TRA BỆNH VIỆN NĂM 2018</a:t>
            </a:r>
            <a:endParaRPr lang="en-US" sz="4400" dirty="0">
              <a:solidFill>
                <a:srgbClr val="FF000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884" y="91440"/>
            <a:ext cx="1777859" cy="2084613"/>
          </a:xfrm>
          <a:prstGeom prst="rect">
            <a:avLst/>
          </a:prstGeom>
        </p:spPr>
      </p:pic>
    </p:spTree>
    <p:extLst>
      <p:ext uri="{BB962C8B-B14F-4D97-AF65-F5344CB8AC3E}">
        <p14:creationId xmlns:p14="http://schemas.microsoft.com/office/powerpoint/2010/main" val="6056795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455900"/>
            <a:ext cx="5458097" cy="6402100"/>
          </a:xfrm>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3680" y="365125"/>
            <a:ext cx="5329646" cy="6361280"/>
          </a:xfrm>
          <a:prstGeom prst="rect">
            <a:avLst/>
          </a:prstGeom>
        </p:spPr>
      </p:pic>
    </p:spTree>
    <p:extLst>
      <p:ext uri="{BB962C8B-B14F-4D97-AF65-F5344CB8AC3E}">
        <p14:creationId xmlns:p14="http://schemas.microsoft.com/office/powerpoint/2010/main" val="9649184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2"/>
          <a:stretch>
            <a:fillRect/>
          </a:stretch>
        </p:blipFill>
        <p:spPr>
          <a:xfrm rot="5400000">
            <a:off x="21067" y="1138072"/>
            <a:ext cx="6537061" cy="4902796"/>
          </a:xfrm>
          <a:prstGeom prst="rect">
            <a:avLst/>
          </a:prstGeom>
        </p:spPr>
      </p:pic>
      <p:pic>
        <p:nvPicPr>
          <p:cNvPr id="4" name="Content Placeholder 3"/>
          <p:cNvPicPr>
            <a:picLocks noGrp="1" noChangeAspect="1"/>
          </p:cNvPicPr>
          <p:nvPr>
            <p:ph idx="1"/>
          </p:nvPr>
        </p:nvPicPr>
        <p:blipFill>
          <a:blip r:embed="rId3"/>
          <a:stretch>
            <a:fillRect/>
          </a:stretch>
        </p:blipFill>
        <p:spPr>
          <a:xfrm>
            <a:off x="6302698" y="377075"/>
            <a:ext cx="4860693" cy="6480925"/>
          </a:xfrm>
          <a:prstGeom prst="rect">
            <a:avLst/>
          </a:prstGeom>
        </p:spPr>
      </p:pic>
    </p:spTree>
    <p:extLst>
      <p:ext uri="{BB962C8B-B14F-4D97-AF65-F5344CB8AC3E}">
        <p14:creationId xmlns:p14="http://schemas.microsoft.com/office/powerpoint/2010/main" val="12101267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rot="5400000">
            <a:off x="6123939" y="937049"/>
            <a:ext cx="5976984" cy="4482737"/>
          </a:xfrm>
          <a:prstGeom prst="rect">
            <a:avLst/>
          </a:prstGeom>
        </p:spPr>
      </p:pic>
      <p:pic>
        <p:nvPicPr>
          <p:cNvPr id="5" name="Picture 4"/>
          <p:cNvPicPr>
            <a:picLocks noChangeAspect="1"/>
          </p:cNvPicPr>
          <p:nvPr/>
        </p:nvPicPr>
        <p:blipFill>
          <a:blip r:embed="rId3"/>
          <a:stretch>
            <a:fillRect/>
          </a:stretch>
        </p:blipFill>
        <p:spPr>
          <a:xfrm>
            <a:off x="1127760" y="233682"/>
            <a:ext cx="4449922" cy="5933228"/>
          </a:xfrm>
          <a:prstGeom prst="rect">
            <a:avLst/>
          </a:prstGeom>
        </p:spPr>
      </p:pic>
    </p:spTree>
    <p:extLst>
      <p:ext uri="{BB962C8B-B14F-4D97-AF65-F5344CB8AC3E}">
        <p14:creationId xmlns:p14="http://schemas.microsoft.com/office/powerpoint/2010/main" val="2662428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8309" y="378823"/>
            <a:ext cx="11586754" cy="6152605"/>
          </a:xfrm>
        </p:spPr>
        <p:txBody>
          <a:bodyPr>
            <a:normAutofit/>
          </a:bodyPr>
          <a:lstStyle/>
          <a:p>
            <a:pPr lvl="0"/>
            <a:r>
              <a:rPr kumimoji="0" lang="en-US" altLang="en-US" sz="2000" b="1" i="0" u="none" strike="noStrike" cap="none" normalizeH="0" baseline="0" dirty="0" smtClean="0">
                <a:ln>
                  <a:noFill/>
                </a:ln>
                <a:solidFill>
                  <a:srgbClr val="002060"/>
                </a:solidFill>
                <a:effectLst/>
                <a:latin typeface="Arial" panose="020B0604020202020204" pitchFamily="34" charset="0"/>
                <a:ea typeface="Times New Roman" panose="02020603050405020304" pitchFamily="18" charset="0"/>
              </a:rPr>
              <a:t>HÀ NỘI – THÁNG 11 NĂM 2016</a:t>
            </a:r>
            <a:r>
              <a:rPr kumimoji="0" lang="en-US" altLang="en-US" sz="2400" b="0" i="0" u="none" strike="noStrike" cap="none" normalizeH="0" baseline="0" dirty="0" smtClean="0">
                <a:ln>
                  <a:noFill/>
                </a:ln>
                <a:solidFill>
                  <a:schemeClr val="tx1"/>
                </a:solidFill>
                <a:effectLst/>
                <a:latin typeface="Arial" panose="020B0604020202020204" pitchFamily="34" charset="0"/>
              </a:rPr>
              <a:t/>
            </a:r>
            <a:br>
              <a:rPr kumimoji="0" lang="en-US" altLang="en-US" sz="2400" b="0" i="0" u="none" strike="noStrike" cap="none" normalizeH="0" baseline="0" dirty="0" smtClean="0">
                <a:ln>
                  <a:noFill/>
                </a:ln>
                <a:solidFill>
                  <a:schemeClr val="tx1"/>
                </a:solidFill>
                <a:effectLst/>
                <a:latin typeface="Arial" panose="020B0604020202020204" pitchFamily="34" charset="0"/>
              </a:rPr>
            </a:br>
            <a:endParaRPr lang="en-US" sz="2000" dirty="0"/>
          </a:p>
        </p:txBody>
      </p:sp>
      <p:sp>
        <p:nvSpPr>
          <p:cNvPr id="4" name="Rectangle 2"/>
          <p:cNvSpPr>
            <a:spLocks noChangeArrowheads="1"/>
          </p:cNvSpPr>
          <p:nvPr/>
        </p:nvSpPr>
        <p:spPr bwMode="auto">
          <a:xfrm>
            <a:off x="274320" y="77288"/>
            <a:ext cx="176974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000" b="1" i="0" u="none" strike="noStrike" cap="none" normalizeH="0" baseline="0" dirty="0" smtClean="0">
                <a:ln>
                  <a:noFill/>
                </a:ln>
                <a:solidFill>
                  <a:srgbClr val="002060"/>
                </a:solidFill>
                <a:effectLst/>
                <a:latin typeface="Arial" panose="020B0604020202020204" pitchFamily="34" charset="0"/>
                <a:ea typeface="Times New Roman" panose="02020603050405020304" pitchFamily="18" charset="0"/>
              </a:rPr>
              <a:t>BỘ Y TẾ</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1025" name="Picture 1" descr="LOGO_ BY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 y="653896"/>
            <a:ext cx="1495425" cy="1447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66457" y="2291884"/>
            <a:ext cx="11402480" cy="1492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ctr" defTabSz="914400" rtl="0" eaLnBrk="0" fontAlgn="base" latinLnBrk="0" hangingPunct="0">
              <a:lnSpc>
                <a:spcPct val="100000"/>
              </a:lnSpc>
              <a:spcBef>
                <a:spcPct val="0"/>
              </a:spcBef>
              <a:spcAft>
                <a:spcPct val="0"/>
              </a:spcAft>
              <a:buClrTx/>
              <a:buSzTx/>
              <a:buFontTx/>
              <a:buNone/>
              <a:tabLst/>
            </a:pPr>
            <a:r>
              <a:rPr kumimoji="0" lang="en-US" altLang="en-US" sz="3500" b="1" i="0" u="none" strike="noStrike" cap="none" normalizeH="0" baseline="0" dirty="0" smtClean="0">
                <a:ln>
                  <a:noFill/>
                </a:ln>
                <a:solidFill>
                  <a:srgbClr val="C00000"/>
                </a:solidFill>
                <a:effectLst/>
                <a:latin typeface="Arial" panose="020B0604020202020204" pitchFamily="34" charset="0"/>
                <a:ea typeface="Times New Roman" panose="02020603050405020304" pitchFamily="18" charset="0"/>
              </a:rPr>
              <a:t>BỘ TIÊU CHÍ CHẤT LƯỢNG BỆNH VIỆN VIỆT NAM</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pPr>
            <a:r>
              <a:rPr kumimoji="0" lang="en-US" altLang="en-US" sz="2800" b="1" i="1" u="none" strike="noStrike" cap="none" normalizeH="0" baseline="0" dirty="0" smtClean="0">
                <a:ln>
                  <a:noFill/>
                </a:ln>
                <a:solidFill>
                  <a:srgbClr val="C00000"/>
                </a:solidFill>
                <a:effectLst/>
                <a:latin typeface="Arial" panose="020B0604020202020204" pitchFamily="34" charset="0"/>
                <a:ea typeface="Times New Roman" panose="02020603050405020304" pitchFamily="18" charset="0"/>
              </a:rPr>
              <a:t>(PHIÊN BẢN 2.0)</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pP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(Ban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hành</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kèm</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theo</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Quyết</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định</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số</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6858/QĐ-BYT</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pP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Ngày</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18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tháng</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11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năm</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2016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của</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Bộ</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trưởng</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Bộ</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Y </a:t>
            </a:r>
            <a:r>
              <a:rPr kumimoji="0" lang="en-US" altLang="en-US" sz="1400" b="1"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tế</a:t>
            </a:r>
            <a:r>
              <a:rPr kumimoji="0" lang="en-US" altLang="en-US" sz="1400" b="1"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endParaRPr kumimoji="0" lang="en-US" altLang="en-US" sz="11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267845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Times New Roman" panose="02020603050405020304" pitchFamily="18" charset="0"/>
                <a:cs typeface="Times New Roman" panose="02020603050405020304" pitchFamily="18" charset="0"/>
              </a:rPr>
              <a:t>NHỮNG VẤN ĐỀ CƠ BẢN TRONG BỘ TIÊU CHÍ</a:t>
            </a:r>
            <a:endParaRPr lang="en-US" sz="36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863266"/>
              </p:ext>
            </p:extLst>
          </p:nvPr>
        </p:nvGraphicFramePr>
        <p:xfrm>
          <a:off x="3095896" y="1866106"/>
          <a:ext cx="6086203" cy="4389120"/>
        </p:xfrm>
        <a:graphic>
          <a:graphicData uri="http://schemas.openxmlformats.org/drawingml/2006/table">
            <a:tbl>
              <a:tblPr firstRow="1" firstCol="1" bandRow="1">
                <a:tableStyleId>{5C22544A-7EE6-4342-B048-85BDC9FD1C3A}</a:tableStyleId>
              </a:tblPr>
              <a:tblGrid>
                <a:gridCol w="940191">
                  <a:extLst>
                    <a:ext uri="{9D8B030D-6E8A-4147-A177-3AD203B41FA5}">
                      <a16:colId xmlns:a16="http://schemas.microsoft.com/office/drawing/2014/main" val="3371621320"/>
                    </a:ext>
                  </a:extLst>
                </a:gridCol>
                <a:gridCol w="4702833">
                  <a:extLst>
                    <a:ext uri="{9D8B030D-6E8A-4147-A177-3AD203B41FA5}">
                      <a16:colId xmlns:a16="http://schemas.microsoft.com/office/drawing/2014/main" val="998487375"/>
                    </a:ext>
                  </a:extLst>
                </a:gridCol>
                <a:gridCol w="443179">
                  <a:extLst>
                    <a:ext uri="{9D8B030D-6E8A-4147-A177-3AD203B41FA5}">
                      <a16:colId xmlns:a16="http://schemas.microsoft.com/office/drawing/2014/main" val="511905365"/>
                    </a:ext>
                  </a:extLst>
                </a:gridCol>
              </a:tblGrid>
              <a:tr h="0">
                <a:tc>
                  <a:txBody>
                    <a:bodyPr/>
                    <a:lstStyle/>
                    <a:p>
                      <a:pPr>
                        <a:spcBef>
                          <a:spcPts val="300"/>
                        </a:spcBef>
                        <a:spcAft>
                          <a:spcPts val="300"/>
                        </a:spcAft>
                      </a:pPr>
                      <a:r>
                        <a:rPr lang="en-US" sz="1200" kern="1600">
                          <a:effectLst/>
                        </a:rPr>
                        <a:t> </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NỘI DUNG</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Trang</a:t>
                      </a:r>
                      <a:endParaRPr lang="en-US" sz="1000" b="1" kern="1600">
                        <a:effectLst/>
                        <a:latin typeface="Calibri" panose="020F0502020204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249593754"/>
                  </a:ext>
                </a:extLst>
              </a:tr>
              <a:tr h="0">
                <a:tc>
                  <a:txBody>
                    <a:bodyPr/>
                    <a:lstStyle/>
                    <a:p>
                      <a:pPr>
                        <a:spcBef>
                          <a:spcPts val="300"/>
                        </a:spcBef>
                        <a:spcAft>
                          <a:spcPts val="300"/>
                        </a:spcAft>
                      </a:pPr>
                      <a:r>
                        <a:rPr lang="en-US" sz="1200" kern="1600">
                          <a:effectLst/>
                        </a:rPr>
                        <a:t> </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DANH MỤC 83 TIÊU CHÍ CHÍNH THỨC</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2</a:t>
                      </a:r>
                      <a:endParaRPr lang="en-US" sz="1000" b="1" kern="1600">
                        <a:effectLst/>
                        <a:latin typeface="Calibri" panose="020F0502020204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727687617"/>
                  </a:ext>
                </a:extLst>
              </a:tr>
              <a:tr h="0">
                <a:tc>
                  <a:txBody>
                    <a:bodyPr/>
                    <a:lstStyle/>
                    <a:p>
                      <a:pPr>
                        <a:spcBef>
                          <a:spcPts val="300"/>
                        </a:spcBef>
                        <a:spcAft>
                          <a:spcPts val="300"/>
                        </a:spcAft>
                      </a:pPr>
                      <a:r>
                        <a:rPr lang="en-US" sz="1200" kern="1600">
                          <a:effectLst/>
                        </a:rPr>
                        <a:t>1</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QUAN ĐIỂM CHỦ ĐẠO CỦA BỘ TIÊU CHÍ </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6</a:t>
                      </a:r>
                      <a:endParaRPr lang="en-US" sz="1000" b="1" kern="1600">
                        <a:effectLst/>
                        <a:latin typeface="Calibri" panose="020F0502020204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2925366883"/>
                  </a:ext>
                </a:extLst>
              </a:tr>
              <a:tr h="0">
                <a:tc>
                  <a:txBody>
                    <a:bodyPr/>
                    <a:lstStyle/>
                    <a:p>
                      <a:pPr>
                        <a:spcBef>
                          <a:spcPts val="300"/>
                        </a:spcBef>
                        <a:spcAft>
                          <a:spcPts val="300"/>
                        </a:spcAft>
                      </a:pPr>
                      <a:r>
                        <a:rPr lang="en-US" sz="1200" kern="1600">
                          <a:effectLst/>
                        </a:rPr>
                        <a:t>2</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MỤC ĐÍCH BAN HÀNH BỘ TIÊU CHÍ </a:t>
                      </a:r>
                      <a:endParaRPr lang="en-US" sz="1000" b="1" kern="160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ctr">
                        <a:spcBef>
                          <a:spcPts val="300"/>
                        </a:spcBef>
                        <a:spcAft>
                          <a:spcPts val="300"/>
                        </a:spcAft>
                      </a:pPr>
                      <a:r>
                        <a:rPr lang="en-US" sz="1200" kern="1600">
                          <a:effectLst/>
                        </a:rPr>
                        <a:t>6</a:t>
                      </a:r>
                      <a:endParaRPr lang="en-US" sz="1000" b="1" kern="1600">
                        <a:effectLst/>
                        <a:latin typeface="Calibri" panose="020F050202020403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3480240217"/>
                  </a:ext>
                </a:extLst>
              </a:tr>
              <a:tr h="0">
                <a:tc>
                  <a:txBody>
                    <a:bodyPr/>
                    <a:lstStyle/>
                    <a:p>
                      <a:pPr>
                        <a:spcBef>
                          <a:spcPts val="300"/>
                        </a:spcBef>
                        <a:spcAft>
                          <a:spcPts val="300"/>
                        </a:spcAft>
                      </a:pPr>
                      <a:r>
                        <a:rPr lang="en-US" sz="1200" kern="1600">
                          <a:effectLst/>
                        </a:rPr>
                        <a:t>3</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MỤC TIÊU CỦA BỘ TIÊU CHÍ</a:t>
                      </a:r>
                      <a:endParaRPr lang="en-US" sz="1000" b="1" kern="160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ctr">
                        <a:spcBef>
                          <a:spcPts val="300"/>
                        </a:spcBef>
                        <a:spcAft>
                          <a:spcPts val="300"/>
                        </a:spcAft>
                      </a:pPr>
                      <a:r>
                        <a:rPr lang="en-US" sz="1200" kern="1600">
                          <a:effectLst/>
                        </a:rPr>
                        <a:t>6</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645913342"/>
                  </a:ext>
                </a:extLst>
              </a:tr>
              <a:tr h="0">
                <a:tc>
                  <a:txBody>
                    <a:bodyPr/>
                    <a:lstStyle/>
                    <a:p>
                      <a:pPr>
                        <a:spcBef>
                          <a:spcPts val="300"/>
                        </a:spcBef>
                        <a:spcAft>
                          <a:spcPts val="300"/>
                        </a:spcAft>
                      </a:pPr>
                      <a:r>
                        <a:rPr lang="en-US" sz="1200" kern="1600">
                          <a:effectLst/>
                        </a:rPr>
                        <a:t>4</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QUAN ĐIỂM SỬ DỤNG BỘ TIÊU CHÍ</a:t>
                      </a:r>
                      <a:endParaRPr lang="en-US" sz="1000" b="1" kern="160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ctr">
                        <a:spcBef>
                          <a:spcPts val="300"/>
                        </a:spcBef>
                        <a:spcAft>
                          <a:spcPts val="300"/>
                        </a:spcAft>
                      </a:pPr>
                      <a:r>
                        <a:rPr lang="en-US" sz="1200" kern="1600">
                          <a:effectLst/>
                        </a:rPr>
                        <a:t>7</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868339043"/>
                  </a:ext>
                </a:extLst>
              </a:tr>
              <a:tr h="0">
                <a:tc>
                  <a:txBody>
                    <a:bodyPr/>
                    <a:lstStyle/>
                    <a:p>
                      <a:pPr>
                        <a:spcBef>
                          <a:spcPts val="300"/>
                        </a:spcBef>
                        <a:spcAft>
                          <a:spcPts val="300"/>
                        </a:spcAft>
                      </a:pPr>
                      <a:r>
                        <a:rPr lang="en-US" sz="1200" kern="1600">
                          <a:effectLst/>
                        </a:rPr>
                        <a:t>5</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GIẢI THÍCH TỪ NGỮ</a:t>
                      </a:r>
                      <a:endParaRPr lang="en-US" sz="1000" b="1" kern="160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ctr">
                        <a:spcBef>
                          <a:spcPts val="300"/>
                        </a:spcBef>
                        <a:spcAft>
                          <a:spcPts val="300"/>
                        </a:spcAft>
                      </a:pPr>
                      <a:r>
                        <a:rPr lang="en-US" sz="1200" kern="1600">
                          <a:effectLst/>
                        </a:rPr>
                        <a:t>7</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664265895"/>
                  </a:ext>
                </a:extLst>
              </a:tr>
              <a:tr h="0">
                <a:tc>
                  <a:txBody>
                    <a:bodyPr/>
                    <a:lstStyle/>
                    <a:p>
                      <a:pPr>
                        <a:spcBef>
                          <a:spcPts val="300"/>
                        </a:spcBef>
                        <a:spcAft>
                          <a:spcPts val="300"/>
                        </a:spcAft>
                      </a:pPr>
                      <a:r>
                        <a:rPr lang="en-US" sz="1200" kern="1600">
                          <a:effectLst/>
                        </a:rPr>
                        <a:t>6</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CẤU TRÚC BỘ TIÊU CHÍ</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8</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921393549"/>
                  </a:ext>
                </a:extLst>
              </a:tr>
              <a:tr h="0">
                <a:tc>
                  <a:txBody>
                    <a:bodyPr/>
                    <a:lstStyle/>
                    <a:p>
                      <a:pPr>
                        <a:spcBef>
                          <a:spcPts val="300"/>
                        </a:spcBef>
                        <a:spcAft>
                          <a:spcPts val="300"/>
                        </a:spcAft>
                      </a:pPr>
                      <a:r>
                        <a:rPr lang="en-US" sz="1200" kern="1600">
                          <a:effectLst/>
                        </a:rPr>
                        <a:t>7</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SỐ LƯỢNG TIÊU CHÍ ÁP DỤNG</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9</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019030382"/>
                  </a:ext>
                </a:extLst>
              </a:tr>
              <a:tr h="0">
                <a:tc>
                  <a:txBody>
                    <a:bodyPr/>
                    <a:lstStyle/>
                    <a:p>
                      <a:pPr>
                        <a:spcBef>
                          <a:spcPts val="300"/>
                        </a:spcBef>
                        <a:spcAft>
                          <a:spcPts val="300"/>
                        </a:spcAft>
                      </a:pPr>
                      <a:r>
                        <a:rPr lang="en-US" sz="1200" kern="1600">
                          <a:effectLst/>
                        </a:rPr>
                        <a:t>8</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ĐỐI TƯỢNG ÁP DỤNG ĐÁNH GIÁ THEO TIÊU CHÍ</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9</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765759551"/>
                  </a:ext>
                </a:extLst>
              </a:tr>
              <a:tr h="0">
                <a:tc>
                  <a:txBody>
                    <a:bodyPr/>
                    <a:lstStyle/>
                    <a:p>
                      <a:pPr>
                        <a:spcBef>
                          <a:spcPts val="300"/>
                        </a:spcBef>
                        <a:spcAft>
                          <a:spcPts val="300"/>
                        </a:spcAft>
                      </a:pPr>
                      <a:r>
                        <a:rPr lang="en-US" sz="1200" kern="1600">
                          <a:effectLst/>
                        </a:rPr>
                        <a:t>9</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PHƯƠNG PHÁP ĐÁNH GIÁ TIÊU CHÍ</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10</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666863469"/>
                  </a:ext>
                </a:extLst>
              </a:tr>
              <a:tr h="0">
                <a:tc>
                  <a:txBody>
                    <a:bodyPr/>
                    <a:lstStyle/>
                    <a:p>
                      <a:pPr>
                        <a:spcBef>
                          <a:spcPts val="300"/>
                        </a:spcBef>
                        <a:spcAft>
                          <a:spcPts val="300"/>
                        </a:spcAft>
                      </a:pPr>
                      <a:r>
                        <a:rPr lang="en-US" sz="1200" kern="1600">
                          <a:effectLst/>
                        </a:rPr>
                        <a:t>10</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KẾT QUẢ ĐÁNH GIÁ CHẤT LƯỢNG</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12</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718557081"/>
                  </a:ext>
                </a:extLst>
              </a:tr>
              <a:tr h="0">
                <a:tc>
                  <a:txBody>
                    <a:bodyPr/>
                    <a:lstStyle/>
                    <a:p>
                      <a:pPr>
                        <a:spcBef>
                          <a:spcPts val="300"/>
                        </a:spcBef>
                        <a:spcAft>
                          <a:spcPts val="300"/>
                        </a:spcAft>
                      </a:pPr>
                      <a:r>
                        <a:rPr lang="en-US" sz="1200" kern="1600">
                          <a:effectLst/>
                        </a:rPr>
                        <a:t>11</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Ý NGHĨA CÁC NỘI DUNG CỦA TIÊU CHÍ VÀ 5 MỨC ĐÁNH GIÁ</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12</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272576224"/>
                  </a:ext>
                </a:extLst>
              </a:tr>
              <a:tr h="0">
                <a:tc>
                  <a:txBody>
                    <a:bodyPr/>
                    <a:lstStyle/>
                    <a:p>
                      <a:pPr>
                        <a:spcBef>
                          <a:spcPts val="300"/>
                        </a:spcBef>
                        <a:spcAft>
                          <a:spcPts val="300"/>
                        </a:spcAft>
                      </a:pPr>
                      <a:r>
                        <a:rPr lang="en-US" sz="1200" kern="1600">
                          <a:effectLst/>
                        </a:rPr>
                        <a:t>PHẦN A.</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HƯỚNG ĐẾN NGƯỜI BỆNH</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15</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917721590"/>
                  </a:ext>
                </a:extLst>
              </a:tr>
              <a:tr h="0">
                <a:tc>
                  <a:txBody>
                    <a:bodyPr/>
                    <a:lstStyle/>
                    <a:p>
                      <a:pPr>
                        <a:spcBef>
                          <a:spcPts val="300"/>
                        </a:spcBef>
                        <a:spcAft>
                          <a:spcPts val="300"/>
                        </a:spcAft>
                      </a:pPr>
                      <a:r>
                        <a:rPr lang="en-US" sz="1200" kern="1600">
                          <a:effectLst/>
                        </a:rPr>
                        <a:t>PHẦN B.</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PHÁT TRIỂN NGUỒN NHÂN LỰC BỆNH VIỆN</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44</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514287605"/>
                  </a:ext>
                </a:extLst>
              </a:tr>
              <a:tr h="0">
                <a:tc>
                  <a:txBody>
                    <a:bodyPr/>
                    <a:lstStyle/>
                    <a:p>
                      <a:pPr>
                        <a:spcBef>
                          <a:spcPts val="300"/>
                        </a:spcBef>
                        <a:spcAft>
                          <a:spcPts val="300"/>
                        </a:spcAft>
                      </a:pPr>
                      <a:r>
                        <a:rPr lang="en-US" sz="1200" kern="1600">
                          <a:effectLst/>
                        </a:rPr>
                        <a:t>PHẦN C.</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HOẠT ĐỘNG CHUYÊN MÔN</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63</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630005164"/>
                  </a:ext>
                </a:extLst>
              </a:tr>
              <a:tr h="0">
                <a:tc>
                  <a:txBody>
                    <a:bodyPr/>
                    <a:lstStyle/>
                    <a:p>
                      <a:pPr>
                        <a:spcBef>
                          <a:spcPts val="300"/>
                        </a:spcBef>
                        <a:spcAft>
                          <a:spcPts val="300"/>
                        </a:spcAft>
                      </a:pPr>
                      <a:r>
                        <a:rPr lang="en-US" sz="1200" kern="1600">
                          <a:effectLst/>
                        </a:rPr>
                        <a:t>PHẦN D.</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HOẠT ĐỘNG CẢI TIẾN CHẤT LƯỢNG</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115</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819082655"/>
                  </a:ext>
                </a:extLst>
              </a:tr>
              <a:tr h="0">
                <a:tc>
                  <a:txBody>
                    <a:bodyPr/>
                    <a:lstStyle/>
                    <a:p>
                      <a:pPr>
                        <a:spcBef>
                          <a:spcPts val="300"/>
                        </a:spcBef>
                        <a:spcAft>
                          <a:spcPts val="300"/>
                        </a:spcAft>
                      </a:pPr>
                      <a:r>
                        <a:rPr lang="en-US" sz="1200" kern="1600">
                          <a:effectLst/>
                        </a:rPr>
                        <a:t>PHẦN E.</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TIÊU CHÍ ĐẶC THÙ CHUYÊN KHOA</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132</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225108273"/>
                  </a:ext>
                </a:extLst>
              </a:tr>
              <a:tr h="0">
                <a:tc>
                  <a:txBody>
                    <a:bodyPr/>
                    <a:lstStyle/>
                    <a:p>
                      <a:pPr>
                        <a:spcBef>
                          <a:spcPts val="300"/>
                        </a:spcBef>
                        <a:spcAft>
                          <a:spcPts val="300"/>
                        </a:spcAft>
                      </a:pPr>
                      <a:r>
                        <a:rPr lang="en-US" sz="1200" kern="1600">
                          <a:effectLst/>
                        </a:rPr>
                        <a:t>PHỤ LỤC</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CÁC MẪU KIỂM TRA, ĐÁNH GIÁ CHẤT LƯỢNG BỆNH VIỆN VÀ TIÊU CHÍ BỔ SUNG ÁP DỤNG THÍ ĐIỂM</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137</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597814593"/>
                  </a:ext>
                </a:extLst>
              </a:tr>
              <a:tr h="0">
                <a:tc>
                  <a:txBody>
                    <a:bodyPr/>
                    <a:lstStyle/>
                    <a:p>
                      <a:pPr>
                        <a:spcBef>
                          <a:spcPts val="300"/>
                        </a:spcBef>
                        <a:spcAft>
                          <a:spcPts val="300"/>
                        </a:spcAft>
                      </a:pPr>
                      <a:r>
                        <a:rPr lang="en-US" sz="1200" kern="1600">
                          <a:effectLst/>
                        </a:rPr>
                        <a:t>PHỤ LỤC 1</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MẪU BÁO CÁO TỰ KIỂM TRA, ĐÁNH GIÁ CHẤT LƯỢNG BỆNH VIỆN</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138</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683391706"/>
                  </a:ext>
                </a:extLst>
              </a:tr>
              <a:tr h="0">
                <a:tc>
                  <a:txBody>
                    <a:bodyPr/>
                    <a:lstStyle/>
                    <a:p>
                      <a:pPr>
                        <a:spcBef>
                          <a:spcPts val="300"/>
                        </a:spcBef>
                        <a:spcAft>
                          <a:spcPts val="300"/>
                        </a:spcAft>
                      </a:pPr>
                      <a:r>
                        <a:rPr lang="en-US" sz="1200" kern="1600">
                          <a:effectLst/>
                        </a:rPr>
                        <a:t>PHỤ LỤC 2</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MẪU BIÊN BẢN KIỂM TRA, ĐÁNH GIÁ CHẤT LƯỢNG BỆNH VIỆN</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a:effectLst/>
                        </a:rPr>
                        <a:t>147</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543535495"/>
                  </a:ext>
                </a:extLst>
              </a:tr>
              <a:tr h="0">
                <a:tc>
                  <a:txBody>
                    <a:bodyPr/>
                    <a:lstStyle/>
                    <a:p>
                      <a:pPr>
                        <a:spcBef>
                          <a:spcPts val="300"/>
                        </a:spcBef>
                        <a:spcAft>
                          <a:spcPts val="300"/>
                        </a:spcAft>
                      </a:pPr>
                      <a:r>
                        <a:rPr lang="en-US" sz="1200" kern="1600">
                          <a:effectLst/>
                        </a:rPr>
                        <a:t>PHỤ LỤC 3</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spcBef>
                          <a:spcPts val="300"/>
                        </a:spcBef>
                        <a:spcAft>
                          <a:spcPts val="300"/>
                        </a:spcAft>
                      </a:pPr>
                      <a:r>
                        <a:rPr lang="en-US" sz="1200" kern="1600">
                          <a:effectLst/>
                        </a:rPr>
                        <a:t>MẪU PHIẾU ĐÁNH GIÁ TIÊU CHÍ CHẤT LƯỢNG BỆNH VIỆN</a:t>
                      </a:r>
                      <a:endParaRPr lang="en-US" sz="1000" b="1" kern="1600">
                        <a:effectLst/>
                        <a:latin typeface="Calibri" panose="020F0502020204030204" pitchFamily="34" charset="0"/>
                        <a:ea typeface="Times New Roman" panose="02020603050405020304" pitchFamily="18" charset="0"/>
                      </a:endParaRPr>
                    </a:p>
                  </a:txBody>
                  <a:tcPr marL="68580" marR="68580" marT="0" marB="0"/>
                </a:tc>
                <a:tc>
                  <a:txBody>
                    <a:bodyPr/>
                    <a:lstStyle/>
                    <a:p>
                      <a:pPr algn="ctr">
                        <a:spcBef>
                          <a:spcPts val="300"/>
                        </a:spcBef>
                        <a:spcAft>
                          <a:spcPts val="300"/>
                        </a:spcAft>
                      </a:pPr>
                      <a:r>
                        <a:rPr lang="en-US" sz="1200" kern="1600" dirty="0">
                          <a:effectLst/>
                        </a:rPr>
                        <a:t>150</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758304882"/>
                  </a:ext>
                </a:extLst>
              </a:tr>
            </a:tbl>
          </a:graphicData>
        </a:graphic>
      </p:graphicFrame>
    </p:spTree>
    <p:extLst>
      <p:ext uri="{BB962C8B-B14F-4D97-AF65-F5344CB8AC3E}">
        <p14:creationId xmlns:p14="http://schemas.microsoft.com/office/powerpoint/2010/main" val="13464806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solidFill>
                  <a:srgbClr val="FF0000"/>
                </a:solidFill>
                <a:latin typeface="Times New Roman" panose="02020603050405020304" pitchFamily="18" charset="0"/>
                <a:cs typeface="Times New Roman" panose="02020603050405020304" pitchFamily="18" charset="0"/>
              </a:rPr>
              <a:t>BỘ TIÊU CHÍ CHẤT LƯỢNG BỆNH VIỆN VIỆT NAM</a:t>
            </a:r>
            <a:r>
              <a:rPr lang="en-US" sz="3200" dirty="0" smtClean="0">
                <a:solidFill>
                  <a:srgbClr val="FF0000"/>
                </a:solidFill>
                <a:latin typeface="Times New Roman" panose="02020603050405020304" pitchFamily="18" charset="0"/>
                <a:cs typeface="Times New Roman" panose="02020603050405020304" pitchFamily="18" charset="0"/>
              </a:rPr>
              <a:t/>
            </a:r>
            <a:br>
              <a:rPr lang="en-US" sz="3200" dirty="0" smtClean="0">
                <a:solidFill>
                  <a:srgbClr val="FF0000"/>
                </a:solidFill>
                <a:latin typeface="Times New Roman" panose="02020603050405020304" pitchFamily="18" charset="0"/>
                <a:cs typeface="Times New Roman" panose="02020603050405020304" pitchFamily="18" charset="0"/>
              </a:rPr>
            </a:b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875622"/>
          </a:xfrm>
        </p:spPr>
        <p:txBody>
          <a:bodyPr>
            <a:normAutofit fontScale="85000" lnSpcReduction="20000"/>
          </a:bodyPr>
          <a:lstStyle/>
          <a:p>
            <a:pPr marL="0" lvl="0" indent="0">
              <a:buNone/>
            </a:pPr>
            <a:r>
              <a:rPr lang="en-US" b="1" dirty="0" smtClean="0">
                <a:latin typeface="Times New Roman" panose="02020603050405020304" pitchFamily="18" charset="0"/>
                <a:cs typeface="Times New Roman" panose="02020603050405020304" pitchFamily="18" charset="0"/>
              </a:rPr>
              <a:t>I/ QUAN </a:t>
            </a:r>
            <a:r>
              <a:rPr lang="en-US" b="1" dirty="0">
                <a:latin typeface="Times New Roman" panose="02020603050405020304" pitchFamily="18" charset="0"/>
                <a:cs typeface="Times New Roman" panose="02020603050405020304" pitchFamily="18" charset="0"/>
              </a:rPr>
              <a:t>ĐIỂM CHỦ ĐẠO CỦA BỘ TIÊU CHÍ </a:t>
            </a:r>
          </a:p>
          <a:p>
            <a:r>
              <a:rPr lang="en-US" dirty="0" err="1">
                <a:latin typeface="Times New Roman" panose="02020603050405020304" pitchFamily="18" charset="0"/>
                <a:cs typeface="Times New Roman" panose="02020603050405020304" pitchFamily="18" charset="0"/>
              </a:rPr>
              <a:t>Lấy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người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bệnh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tâm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hoạt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điều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sóc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y </a:t>
            </a:r>
            <a:r>
              <a:rPr lang="en-US" dirty="0" err="1">
                <a:latin typeface="Times New Roman" panose="02020603050405020304" pitchFamily="18" charset="0"/>
                <a:cs typeface="Times New Roman" panose="02020603050405020304" pitchFamily="18" charset="0"/>
              </a:rPr>
              <a:t>tế</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then </a:t>
            </a:r>
            <a:r>
              <a:rPr lang="en-US" dirty="0" err="1">
                <a:latin typeface="Times New Roman" panose="02020603050405020304" pitchFamily="18" charset="0"/>
                <a:cs typeface="Times New Roman" panose="02020603050405020304" pitchFamily="18" charset="0"/>
              </a:rPr>
              <a:t>chốt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toàn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hoạt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khám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chữa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bệnh</a:t>
            </a:r>
            <a:r>
              <a:rPr lang="en-US" dirty="0">
                <a:latin typeface="Times New Roman" panose="02020603050405020304" pitchFamily="18" charset="0"/>
                <a:cs typeface="Times New Roman" panose="02020603050405020304" pitchFamily="18" charset="0"/>
              </a:rPr>
              <a:t>.</a:t>
            </a:r>
          </a:p>
          <a:p>
            <a:pPr marL="0" lvl="0" indent="0">
              <a:buNone/>
            </a:pPr>
            <a:r>
              <a:rPr lang="en-US" b="1" dirty="0" smtClean="0">
                <a:latin typeface="Times New Roman" panose="02020603050405020304" pitchFamily="18" charset="0"/>
                <a:cs typeface="Times New Roman" panose="02020603050405020304" pitchFamily="18" charset="0"/>
              </a:rPr>
              <a:t>II/ MỤC </a:t>
            </a:r>
            <a:r>
              <a:rPr lang="en-US" b="1" dirty="0">
                <a:latin typeface="Times New Roman" panose="02020603050405020304" pitchFamily="18" charset="0"/>
                <a:cs typeface="Times New Roman" panose="02020603050405020304" pitchFamily="18" charset="0"/>
              </a:rPr>
              <a:t>ĐÍCH BAN HÀNH BỘ TIÊU CHÍ </a:t>
            </a:r>
          </a:p>
          <a:p>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tiêu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lượng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ban </a:t>
            </a:r>
            <a:r>
              <a:rPr lang="en-US" dirty="0" err="1">
                <a:latin typeface="Times New Roman" panose="02020603050405020304" pitchFamily="18" charset="0"/>
                <a:cs typeface="Times New Roman" panose="02020603050405020304" pitchFamily="18" charset="0"/>
              </a:rPr>
              <a:t>hành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cụ</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bệnh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áp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lượng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Điều</a:t>
            </a:r>
            <a:r>
              <a:rPr lang="en-US" dirty="0">
                <a:latin typeface="Times New Roman" panose="02020603050405020304" pitchFamily="18" charset="0"/>
                <a:cs typeface="Times New Roman" panose="02020603050405020304" pitchFamily="18" charset="0"/>
              </a:rPr>
              <a:t> 8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tư</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sô</a:t>
            </a:r>
            <a:r>
              <a:rPr lang="en-US" dirty="0">
                <a:latin typeface="Times New Roman" panose="02020603050405020304" pitchFamily="18" charset="0"/>
                <a:cs typeface="Times New Roman" panose="02020603050405020304" pitchFamily="18" charset="0"/>
              </a:rPr>
              <a:t>́ 19/2013/TT-BYT </a:t>
            </a:r>
            <a:r>
              <a:rPr lang="en-US" dirty="0" err="1">
                <a:latin typeface="Times New Roman" panose="02020603050405020304" pitchFamily="18" charset="0"/>
                <a:cs typeface="Times New Roman" panose="02020603050405020304" pitchFamily="18" charset="0"/>
              </a:rPr>
              <a:t>ngày</a:t>
            </a:r>
            <a:r>
              <a:rPr lang="en-US" dirty="0">
                <a:latin typeface="Times New Roman" panose="02020603050405020304" pitchFamily="18" charset="0"/>
                <a:cs typeface="Times New Roman" panose="02020603050405020304" pitchFamily="18" charset="0"/>
              </a:rPr>
              <a:t> 12 </a:t>
            </a:r>
            <a:r>
              <a:rPr lang="en-US" dirty="0" err="1">
                <a:latin typeface="Times New Roman" panose="02020603050405020304" pitchFamily="18" charset="0"/>
                <a:cs typeface="Times New Roman" panose="02020603050405020304" pitchFamily="18" charset="0"/>
              </a:rPr>
              <a:t>tháng</a:t>
            </a:r>
            <a:r>
              <a:rPr lang="en-US" dirty="0">
                <a:latin typeface="Times New Roman" panose="02020603050405020304" pitchFamily="18" charset="0"/>
                <a:cs typeface="Times New Roman" panose="02020603050405020304" pitchFamily="18" charset="0"/>
              </a:rPr>
              <a:t> 7 </a:t>
            </a:r>
            <a:r>
              <a:rPr lang="en-US" dirty="0" err="1">
                <a:latin typeface="Times New Roman" panose="02020603050405020304" pitchFamily="18" charset="0"/>
                <a:cs typeface="Times New Roman" panose="02020603050405020304" pitchFamily="18" charset="0"/>
              </a:rPr>
              <a:t>năm</a:t>
            </a:r>
            <a:r>
              <a:rPr lang="en-US" dirty="0">
                <a:latin typeface="Times New Roman" panose="02020603050405020304" pitchFamily="18" charset="0"/>
                <a:cs typeface="Times New Roman" panose="02020603050405020304" pitchFamily="18" charset="0"/>
              </a:rPr>
              <a:t> 2013; </a:t>
            </a:r>
            <a:r>
              <a:rPr lang="en-US" dirty="0" err="1">
                <a:latin typeface="Times New Roman" panose="02020603050405020304" pitchFamily="18" charset="0"/>
                <a:cs typeface="Times New Roman" panose="02020603050405020304" pitchFamily="18" charset="0"/>
              </a:rPr>
              <a:t>phục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vụ</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đoàn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hành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lượng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bệnh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xuất</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tiêu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lượng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bệnh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cụ</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lượng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lập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hành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chứng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lượng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Điều</a:t>
            </a:r>
            <a:r>
              <a:rPr lang="en-US" dirty="0">
                <a:latin typeface="Times New Roman" panose="02020603050405020304" pitchFamily="18" charset="0"/>
                <a:cs typeface="Times New Roman" panose="02020603050405020304" pitchFamily="18" charset="0"/>
              </a:rPr>
              <a:t> 50, 51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Luật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Khám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bệnh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chữa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bệnh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số</a:t>
            </a:r>
            <a:r>
              <a:rPr lang="en-US" dirty="0">
                <a:latin typeface="Times New Roman" panose="02020603050405020304" pitchFamily="18" charset="0"/>
                <a:cs typeface="Times New Roman" panose="02020603050405020304" pitchFamily="18" charset="0"/>
              </a:rPr>
              <a:t> 40/2009/QH12; </a:t>
            </a:r>
            <a:r>
              <a:rPr lang="en-US" dirty="0" err="1">
                <a:latin typeface="Times New Roman" panose="02020603050405020304" pitchFamily="18" charset="0"/>
                <a:cs typeface="Times New Roman" panose="02020603050405020304" pitchFamily="18" charset="0"/>
              </a:rPr>
              <a:t>Điều</a:t>
            </a:r>
            <a:r>
              <a:rPr lang="en-US" dirty="0">
                <a:latin typeface="Times New Roman" panose="02020603050405020304" pitchFamily="18" charset="0"/>
                <a:cs typeface="Times New Roman" panose="02020603050405020304" pitchFamily="18" charset="0"/>
              </a:rPr>
              <a:t> 10, </a:t>
            </a:r>
            <a:r>
              <a:rPr lang="en-US" dirty="0" err="1">
                <a:latin typeface="Times New Roman" panose="02020603050405020304" pitchFamily="18" charset="0"/>
                <a:cs typeface="Times New Roman" panose="02020603050405020304" pitchFamily="18" charset="0"/>
              </a:rPr>
              <a:t>Điều</a:t>
            </a:r>
            <a:r>
              <a:rPr lang="en-US" dirty="0">
                <a:latin typeface="Times New Roman" panose="02020603050405020304" pitchFamily="18" charset="0"/>
                <a:cs typeface="Times New Roman" panose="02020603050405020304" pitchFamily="18" charset="0"/>
              </a:rPr>
              <a:t> 11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nl-NL" dirty="0">
                <a:latin typeface="Times New Roman" panose="02020603050405020304" pitchFamily="18" charset="0"/>
                <a:cs typeface="Times New Roman" panose="02020603050405020304" pitchFamily="18" charset="0"/>
              </a:rPr>
              <a:t>Nghị định số 87/2011/NĐ-CP ngày 17 tháng 9 năm 2011.</a:t>
            </a:r>
            <a:endParaRPr lang="en-US" dirty="0">
              <a:latin typeface="Times New Roman" panose="02020603050405020304" pitchFamily="18" charset="0"/>
              <a:cs typeface="Times New Roman" panose="02020603050405020304" pitchFamily="18" charset="0"/>
            </a:endParaRPr>
          </a:p>
          <a:p>
            <a:r>
              <a:rPr lang="nl-NL" dirty="0">
                <a:latin typeface="Times New Roman" panose="02020603050405020304" pitchFamily="18" charset="0"/>
                <a:cs typeface="Times New Roman" panose="02020603050405020304" pitchFamily="18" charset="0"/>
              </a:rPr>
              <a:t>Bộ tiêu chí chất lượng bệnh viện Việt Nam năm 2016 được chỉnh sửa, bổ sung và nâng cấp một số tiêu chí, tiểu mục từ Bộ tiêu chí đánh giá chất lượng bệnh viện ban hành thí điểm theo Quyết định sô 4858/QĐ-BYT ngày 3 tháng 12 năm 2013 của Bộ trưởng Bộ Y tế.</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1311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19984"/>
          </a:xfrm>
        </p:spPr>
        <p:txBody>
          <a:bodyPr/>
          <a:lstStyle/>
          <a:p>
            <a:pPr lvl="0" algn="ctr"/>
            <a:r>
              <a:rPr lang="nl-NL" b="1" dirty="0">
                <a:solidFill>
                  <a:srgbClr val="FF0000"/>
                </a:solidFill>
                <a:latin typeface="Times New Roman" panose="02020603050405020304" pitchFamily="18" charset="0"/>
                <a:cs typeface="Times New Roman" panose="02020603050405020304" pitchFamily="18" charset="0"/>
              </a:rPr>
              <a:t>QUAN ĐIỂM SỬ DỤNG BỘ TIÊU CHÍ</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838200" y="1825625"/>
            <a:ext cx="10515600" cy="4653552"/>
          </a:xfrm>
        </p:spPr>
        <p:txBody>
          <a:bodyPr>
            <a:normAutofit/>
          </a:bodyPr>
          <a:lstStyle/>
          <a:p>
            <a:r>
              <a:rPr lang="nl-NL" sz="2200" dirty="0" smtClean="0">
                <a:latin typeface="Times New Roman" panose="02020603050405020304" pitchFamily="18" charset="0"/>
                <a:cs typeface="Times New Roman" panose="02020603050405020304" pitchFamily="18" charset="0"/>
              </a:rPr>
              <a:t>Các </a:t>
            </a:r>
            <a:r>
              <a:rPr lang="nl-NL" sz="2200" dirty="0">
                <a:latin typeface="Times New Roman" panose="02020603050405020304" pitchFamily="18" charset="0"/>
                <a:cs typeface="Times New Roman" panose="02020603050405020304" pitchFamily="18" charset="0"/>
              </a:rPr>
              <a:t>bệnh viện sử dụng Bộ tiêu chí như một công cụ đo lường, “tấm gương” để so sánh liên tục thực trạng chất lượng đang ở vị trí nào và những việc đã làm được; không chạy theo thành tích, tự xếp ở mức chất lượng cao hoặc cao hơn thực tế hiện có mà ít quan tâm đến những việc chưa làm được để cải tiến chất lượng. </a:t>
            </a:r>
            <a:endParaRPr lang="nl-NL" sz="2200" dirty="0" smtClean="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r>
              <a:rPr lang="nl-NL" sz="2200" dirty="0">
                <a:latin typeface="Times New Roman" panose="02020603050405020304" pitchFamily="18" charset="0"/>
                <a:cs typeface="Times New Roman" panose="02020603050405020304" pitchFamily="18" charset="0"/>
              </a:rPr>
              <a:t>Nếu áp dụng sai quan điểm, mục đích của Bộ tiêu chí sẽ không xác định được thực trạng chất lượng, không biết điểm mạnh, yếu ở đâu; dẫn đến hệ quả không xác định được hoặc xác định sai vấn đề cần ưu tiên để cải tiến chất lượng. Về mặt lâu dài, chất lượng bệnh viện sẽ ngày càng giảm đi, người bệnh đến ngày càng ít hơn, nguy cơ ảnh hưởng đến sự tồn tại của bệnh viện.</a:t>
            </a:r>
            <a:endParaRPr lang="en-US" sz="2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80235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ctr"/>
            <a:r>
              <a:rPr lang="en-US" b="1" dirty="0">
                <a:solidFill>
                  <a:srgbClr val="FF0000"/>
                </a:solidFill>
                <a:latin typeface="Times New Roman" panose="02020603050405020304" pitchFamily="18" charset="0"/>
                <a:cs typeface="Times New Roman" panose="02020603050405020304" pitchFamily="18" charset="0"/>
              </a:rPr>
              <a:t>CẤU TRÚC BỘ TIÊU CHÍ</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838200" y="1825625"/>
            <a:ext cx="10515600" cy="4535986"/>
          </a:xfrm>
        </p:spPr>
        <p:txBody>
          <a:bodyPr>
            <a:normAutofit lnSpcReduction="10000"/>
          </a:bodyPr>
          <a:lstStyle/>
          <a:p>
            <a:pPr marL="0" indent="0">
              <a:buNone/>
            </a:pPr>
            <a:r>
              <a:rPr lang="en-US" b="1" dirty="0" err="1" smtClean="0">
                <a:latin typeface="Times New Roman" panose="02020603050405020304" pitchFamily="18" charset="0"/>
                <a:cs typeface="Times New Roman" panose="02020603050405020304" pitchFamily="18" charset="0"/>
              </a:rPr>
              <a:t>Bộ</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tiêu</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chí</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bao</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gồm</a:t>
            </a:r>
            <a:r>
              <a:rPr lang="en-US" b="1" dirty="0" smtClean="0">
                <a:latin typeface="Times New Roman" panose="02020603050405020304" pitchFamily="18" charset="0"/>
                <a:cs typeface="Times New Roman" panose="02020603050405020304" pitchFamily="18" charset="0"/>
              </a:rPr>
              <a:t> 83 </a:t>
            </a:r>
            <a:r>
              <a:rPr lang="en-US" b="1" dirty="0" err="1" smtClean="0">
                <a:latin typeface="Times New Roman" panose="02020603050405020304" pitchFamily="18" charset="0"/>
                <a:cs typeface="Times New Roman" panose="02020603050405020304" pitchFamily="18" charset="0"/>
              </a:rPr>
              <a:t>tiêu</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chí</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chính</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thức</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được</a:t>
            </a:r>
            <a:r>
              <a:rPr lang="en-US" b="1" dirty="0" smtClean="0">
                <a:latin typeface="Times New Roman" panose="02020603050405020304" pitchFamily="18" charset="0"/>
                <a:cs typeface="Times New Roman" panose="02020603050405020304" pitchFamily="18" charset="0"/>
              </a:rPr>
              <a:t> chia </a:t>
            </a:r>
            <a:r>
              <a:rPr lang="en-US" b="1" dirty="0" err="1" smtClean="0">
                <a:latin typeface="Times New Roman" panose="02020603050405020304" pitchFamily="18" charset="0"/>
                <a:cs typeface="Times New Roman" panose="02020603050405020304" pitchFamily="18" charset="0"/>
              </a:rPr>
              <a:t>làm</a:t>
            </a:r>
            <a:r>
              <a:rPr lang="en-US" b="1" dirty="0" smtClean="0">
                <a:latin typeface="Times New Roman" panose="02020603050405020304" pitchFamily="18" charset="0"/>
                <a:cs typeface="Times New Roman" panose="02020603050405020304" pitchFamily="18" charset="0"/>
              </a:rPr>
              <a:t> 5 </a:t>
            </a:r>
            <a:r>
              <a:rPr lang="en-US" b="1" dirty="0" err="1" smtClean="0">
                <a:latin typeface="Times New Roman" panose="02020603050405020304" pitchFamily="18" charset="0"/>
                <a:cs typeface="Times New Roman" panose="02020603050405020304" pitchFamily="18" charset="0"/>
              </a:rPr>
              <a:t>phần</a:t>
            </a:r>
            <a:r>
              <a:rPr lang="en-US" b="1" dirty="0" smtClean="0">
                <a:latin typeface="Times New Roman" panose="02020603050405020304" pitchFamily="18" charset="0"/>
                <a:cs typeface="Times New Roman" panose="02020603050405020304" pitchFamily="18" charset="0"/>
              </a:rPr>
              <a:t> A, B, C, D, E:</a:t>
            </a:r>
          </a:p>
          <a:p>
            <a:pPr lvl="0"/>
            <a:r>
              <a:rPr lang="en-US" dirty="0" err="1" smtClean="0">
                <a:latin typeface="Times New Roman" panose="02020603050405020304" pitchFamily="18" charset="0"/>
                <a:cs typeface="Times New Roman" panose="02020603050405020304" pitchFamily="18" charset="0"/>
              </a:rPr>
              <a:t>Phần</a:t>
            </a:r>
            <a:r>
              <a:rPr lang="en-US" dirty="0" smtClean="0">
                <a:latin typeface="Times New Roman" panose="02020603050405020304" pitchFamily="18" charset="0"/>
                <a:cs typeface="Times New Roman" panose="02020603050405020304" pitchFamily="18" charset="0"/>
              </a:rPr>
              <a:t> A: </a:t>
            </a:r>
            <a:r>
              <a:rPr lang="en-US" dirty="0" err="1" smtClean="0">
                <a:latin typeface="Times New Roman" panose="02020603050405020304" pitchFamily="18" charset="0"/>
                <a:cs typeface="Times New Roman" panose="02020603050405020304" pitchFamily="18" charset="0"/>
              </a:rPr>
              <a:t>Hướng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đến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người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bệnh</a:t>
            </a:r>
            <a:r>
              <a:rPr lang="en-US" dirty="0" smtClean="0">
                <a:latin typeface="Times New Roman" panose="02020603050405020304" pitchFamily="18" charset="0"/>
                <a:cs typeface="Times New Roman" panose="02020603050405020304" pitchFamily="18" charset="0"/>
              </a:rPr>
              <a:t> (19 </a:t>
            </a:r>
            <a:r>
              <a:rPr lang="en-US" dirty="0" err="1" smtClean="0">
                <a:latin typeface="Times New Roman" panose="02020603050405020304" pitchFamily="18" charset="0"/>
                <a:cs typeface="Times New Roman" panose="02020603050405020304" pitchFamily="18" charset="0"/>
              </a:rPr>
              <a:t>tiêu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chí</a:t>
            </a:r>
            <a:r>
              <a:rPr lang="en-US" dirty="0" smtClean="0">
                <a:latin typeface="Times New Roman" panose="02020603050405020304" pitchFamily="18" charset="0"/>
                <a:cs typeface="Times New Roman" panose="02020603050405020304" pitchFamily="18" charset="0"/>
              </a:rPr>
              <a:t>)</a:t>
            </a:r>
          </a:p>
          <a:p>
            <a:pPr lvl="0"/>
            <a:r>
              <a:rPr lang="en-US" dirty="0" err="1" smtClean="0">
                <a:latin typeface="Times New Roman" panose="02020603050405020304" pitchFamily="18" charset="0"/>
                <a:cs typeface="Times New Roman" panose="02020603050405020304" pitchFamily="18" charset="0"/>
              </a:rPr>
              <a:t>Phần</a:t>
            </a:r>
            <a:r>
              <a:rPr lang="en-US" dirty="0" smtClean="0">
                <a:latin typeface="Times New Roman" panose="02020603050405020304" pitchFamily="18" charset="0"/>
                <a:cs typeface="Times New Roman" panose="02020603050405020304" pitchFamily="18" charset="0"/>
              </a:rPr>
              <a:t> B: </a:t>
            </a:r>
            <a:r>
              <a:rPr lang="en-US" dirty="0" err="1" smtClean="0">
                <a:latin typeface="Times New Roman" panose="02020603050405020304" pitchFamily="18" charset="0"/>
                <a:cs typeface="Times New Roman" panose="02020603050405020304" pitchFamily="18" charset="0"/>
              </a:rPr>
              <a:t>Phát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triển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nguồn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nhân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lực</a:t>
            </a:r>
            <a:r>
              <a:rPr lang="en-US" dirty="0" smtClean="0">
                <a:latin typeface="Times New Roman" panose="02020603050405020304" pitchFamily="18" charset="0"/>
                <a:cs typeface="Times New Roman" panose="02020603050405020304" pitchFamily="18" charset="0"/>
              </a:rPr>
              <a:t> (14 </a:t>
            </a:r>
            <a:r>
              <a:rPr lang="en-US" dirty="0" err="1" smtClean="0">
                <a:latin typeface="Times New Roman" panose="02020603050405020304" pitchFamily="18" charset="0"/>
                <a:cs typeface="Times New Roman" panose="02020603050405020304" pitchFamily="18" charset="0"/>
              </a:rPr>
              <a:t>tiêu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chí</a:t>
            </a:r>
            <a:r>
              <a:rPr lang="en-US" dirty="0" smtClean="0">
                <a:latin typeface="Times New Roman" panose="02020603050405020304" pitchFamily="18" charset="0"/>
                <a:cs typeface="Times New Roman" panose="02020603050405020304" pitchFamily="18" charset="0"/>
              </a:rPr>
              <a:t>)</a:t>
            </a:r>
          </a:p>
          <a:p>
            <a:pPr lvl="0"/>
            <a:r>
              <a:rPr lang="en-US" dirty="0" err="1" smtClean="0">
                <a:latin typeface="Times New Roman" panose="02020603050405020304" pitchFamily="18" charset="0"/>
                <a:cs typeface="Times New Roman" panose="02020603050405020304" pitchFamily="18" charset="0"/>
              </a:rPr>
              <a:t>Phần</a:t>
            </a:r>
            <a:r>
              <a:rPr lang="en-US" dirty="0" smtClean="0">
                <a:latin typeface="Times New Roman" panose="02020603050405020304" pitchFamily="18" charset="0"/>
                <a:cs typeface="Times New Roman" panose="02020603050405020304" pitchFamily="18" charset="0"/>
              </a:rPr>
              <a:t> C: </a:t>
            </a:r>
            <a:r>
              <a:rPr lang="en-US" dirty="0" err="1" smtClean="0">
                <a:latin typeface="Times New Roman" panose="02020603050405020304" pitchFamily="18" charset="0"/>
                <a:cs typeface="Times New Roman" panose="02020603050405020304" pitchFamily="18" charset="0"/>
              </a:rPr>
              <a:t>Hoạt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động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chuyên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môn</a:t>
            </a:r>
            <a:r>
              <a:rPr lang="en-US" dirty="0" smtClean="0">
                <a:latin typeface="Times New Roman" panose="02020603050405020304" pitchFamily="18" charset="0"/>
                <a:cs typeface="Times New Roman" panose="02020603050405020304" pitchFamily="18" charset="0"/>
              </a:rPr>
              <a:t> (35 </a:t>
            </a:r>
            <a:r>
              <a:rPr lang="en-US" dirty="0" err="1" smtClean="0">
                <a:latin typeface="Times New Roman" panose="02020603050405020304" pitchFamily="18" charset="0"/>
                <a:cs typeface="Times New Roman" panose="02020603050405020304" pitchFamily="18" charset="0"/>
              </a:rPr>
              <a:t>tiêu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chí</a:t>
            </a:r>
            <a:r>
              <a:rPr lang="en-US" dirty="0" smtClean="0">
                <a:latin typeface="Times New Roman" panose="02020603050405020304" pitchFamily="18" charset="0"/>
                <a:cs typeface="Times New Roman" panose="02020603050405020304" pitchFamily="18" charset="0"/>
              </a:rPr>
              <a:t>)</a:t>
            </a:r>
          </a:p>
          <a:p>
            <a:pPr lvl="0"/>
            <a:r>
              <a:rPr lang="en-US" dirty="0" err="1" smtClean="0">
                <a:latin typeface="Times New Roman" panose="02020603050405020304" pitchFamily="18" charset="0"/>
                <a:cs typeface="Times New Roman" panose="02020603050405020304" pitchFamily="18" charset="0"/>
              </a:rPr>
              <a:t>Phần</a:t>
            </a:r>
            <a:r>
              <a:rPr lang="en-US" dirty="0" smtClean="0">
                <a:latin typeface="Times New Roman" panose="02020603050405020304" pitchFamily="18" charset="0"/>
                <a:cs typeface="Times New Roman" panose="02020603050405020304" pitchFamily="18" charset="0"/>
              </a:rPr>
              <a:t> D: </a:t>
            </a:r>
            <a:r>
              <a:rPr lang="en-US" dirty="0" err="1" smtClean="0">
                <a:latin typeface="Times New Roman" panose="02020603050405020304" pitchFamily="18" charset="0"/>
                <a:cs typeface="Times New Roman" panose="02020603050405020304" pitchFamily="18" charset="0"/>
              </a:rPr>
              <a:t>Cải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tiến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chất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lượng</a:t>
            </a:r>
            <a:r>
              <a:rPr lang="en-US" dirty="0" smtClean="0">
                <a:latin typeface="Times New Roman" panose="02020603050405020304" pitchFamily="18" charset="0"/>
                <a:cs typeface="Times New Roman" panose="02020603050405020304" pitchFamily="18" charset="0"/>
              </a:rPr>
              <a:t> (11 </a:t>
            </a:r>
            <a:r>
              <a:rPr lang="en-US" dirty="0" err="1" smtClean="0">
                <a:latin typeface="Times New Roman" panose="02020603050405020304" pitchFamily="18" charset="0"/>
                <a:cs typeface="Times New Roman" panose="02020603050405020304" pitchFamily="18" charset="0"/>
              </a:rPr>
              <a:t>tiêu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chí</a:t>
            </a:r>
            <a:r>
              <a:rPr lang="en-US" dirty="0" smtClean="0">
                <a:latin typeface="Times New Roman" panose="02020603050405020304" pitchFamily="18" charset="0"/>
                <a:cs typeface="Times New Roman" panose="02020603050405020304" pitchFamily="18" charset="0"/>
              </a:rPr>
              <a:t>)</a:t>
            </a:r>
          </a:p>
          <a:p>
            <a:pPr lvl="0"/>
            <a:r>
              <a:rPr lang="en-US" dirty="0" err="1" smtClean="0">
                <a:latin typeface="Times New Roman" panose="02020603050405020304" pitchFamily="18" charset="0"/>
                <a:cs typeface="Times New Roman" panose="02020603050405020304" pitchFamily="18" charset="0"/>
              </a:rPr>
              <a:t>Phần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Tiêu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chí</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đặc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thù</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chuyên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khoa</a:t>
            </a:r>
            <a:r>
              <a:rPr lang="en-US" dirty="0" smtClean="0">
                <a:latin typeface="Times New Roman" panose="02020603050405020304" pitchFamily="18" charset="0"/>
                <a:cs typeface="Times New Roman" panose="02020603050405020304" pitchFamily="18" charset="0"/>
              </a:rPr>
              <a:t> (4 </a:t>
            </a:r>
            <a:r>
              <a:rPr lang="en-US" dirty="0" err="1" smtClean="0">
                <a:latin typeface="Times New Roman" panose="02020603050405020304" pitchFamily="18" charset="0"/>
                <a:cs typeface="Times New Roman" panose="02020603050405020304" pitchFamily="18" charset="0"/>
              </a:rPr>
              <a:t>tiêu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chí</a:t>
            </a:r>
            <a:r>
              <a:rPr lang="en-US" dirty="0" smtClean="0">
                <a:latin typeface="Times New Roman" panose="02020603050405020304" pitchFamily="18" charset="0"/>
                <a:cs typeface="Times New Roman" panose="02020603050405020304" pitchFamily="18" charset="0"/>
              </a:rPr>
              <a:t>)</a:t>
            </a:r>
          </a:p>
          <a:p>
            <a:r>
              <a:rPr lang="en-US" dirty="0" err="1" smtClean="0">
                <a:latin typeface="Times New Roman" panose="02020603050405020304" pitchFamily="18" charset="0"/>
                <a:cs typeface="Times New Roman" panose="02020603050405020304" pitchFamily="18" charset="0"/>
              </a:rPr>
              <a:t>Mỗi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phần</a:t>
            </a:r>
            <a:r>
              <a:rPr lang="en-US" dirty="0" smtClean="0">
                <a:latin typeface="Times New Roman" panose="02020603050405020304" pitchFamily="18" charset="0"/>
                <a:cs typeface="Times New Roman" panose="02020603050405020304" pitchFamily="18" charset="0"/>
              </a:rPr>
              <a:t> A, B, C, D, E </a:t>
            </a:r>
            <a:r>
              <a:rPr lang="en-US" dirty="0" err="1" smtClean="0">
                <a:latin typeface="Times New Roman" panose="02020603050405020304" pitchFamily="18" charset="0"/>
                <a:cs typeface="Times New Roman" panose="02020603050405020304" pitchFamily="18" charset="0"/>
              </a:rPr>
              <a:t>được</a:t>
            </a:r>
            <a:r>
              <a:rPr lang="en-US" dirty="0" smtClean="0">
                <a:latin typeface="Times New Roman" panose="02020603050405020304" pitchFamily="18" charset="0"/>
                <a:cs typeface="Times New Roman" panose="02020603050405020304" pitchFamily="18" charset="0"/>
              </a:rPr>
              <a:t> chia </a:t>
            </a:r>
            <a:r>
              <a:rPr lang="en-US" dirty="0" err="1" smtClean="0">
                <a:latin typeface="Times New Roman" panose="02020603050405020304" pitchFamily="18" charset="0"/>
                <a:cs typeface="Times New Roman" panose="02020603050405020304" pitchFamily="18" charset="0"/>
              </a:rPr>
              <a:t>thành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các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chương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Trong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mỗi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chương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một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số</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tiêu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chí</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mỗi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chương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thể</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được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xem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xét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như</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là</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một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tiêu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chuẩn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chất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lượng</a:t>
            </a:r>
            <a:r>
              <a:rPr lang="en-US" dirty="0" smtClean="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362327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b="1" dirty="0">
                <a:solidFill>
                  <a:srgbClr val="FF0000"/>
                </a:solidFill>
                <a:latin typeface="Times New Roman" panose="02020603050405020304" pitchFamily="18" charset="0"/>
                <a:cs typeface="Times New Roman" panose="02020603050405020304" pitchFamily="18" charset="0"/>
              </a:rPr>
              <a:t>SỐ LƯỢNG TIÊU CHÍ ÁP DỤNG</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lvl="0"/>
            <a:r>
              <a:rPr lang="en-US" sz="2400" dirty="0" err="1">
                <a:latin typeface="Times New Roman" panose="02020603050405020304" pitchFamily="18" charset="0"/>
                <a:cs typeface="Times New Roman" panose="02020603050405020304" pitchFamily="18" charset="0"/>
              </a:rPr>
              <a:t>Các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bệnh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toàn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bô</a:t>
            </a:r>
            <a:r>
              <a:rPr lang="en-US" sz="2400" dirty="0">
                <a:latin typeface="Times New Roman" panose="02020603050405020304" pitchFamily="18" charset="0"/>
                <a:cs typeface="Times New Roman" panose="02020603050405020304" pitchFamily="18" charset="0"/>
              </a:rPr>
              <a:t>̣ 79 </a:t>
            </a:r>
            <a:r>
              <a:rPr lang="en-US" sz="2400" dirty="0" err="1">
                <a:latin typeface="Times New Roman" panose="02020603050405020304" pitchFamily="18" charset="0"/>
                <a:cs typeface="Times New Roman" panose="02020603050405020304" pitchFamily="18" charset="0"/>
              </a:rPr>
              <a:t>tiêu</a:t>
            </a:r>
            <a:r>
              <a:rPr lang="en-US" sz="2400" dirty="0">
                <a:latin typeface="Times New Roman" panose="02020603050405020304" pitchFamily="18" charset="0"/>
                <a:cs typeface="Times New Roman" panose="02020603050405020304" pitchFamily="18" charset="0"/>
              </a:rPr>
              <a:t> chí </a:t>
            </a:r>
            <a:r>
              <a:rPr lang="en-US" sz="2400" dirty="0" err="1">
                <a:latin typeface="Times New Roman" panose="02020603050405020304" pitchFamily="18" charset="0"/>
                <a:cs typeface="Times New Roman" panose="02020603050405020304" pitchFamily="18" charset="0"/>
              </a:rPr>
              <a:t>phần</a:t>
            </a:r>
            <a:r>
              <a:rPr lang="en-US" sz="2400" dirty="0">
                <a:latin typeface="Times New Roman" panose="02020603050405020304" pitchFamily="18" charset="0"/>
                <a:cs typeface="Times New Roman" panose="02020603050405020304" pitchFamily="18" charset="0"/>
              </a:rPr>
              <a:t> A, B, C, D </a:t>
            </a:r>
            <a:r>
              <a:rPr lang="en-US" sz="2400" dirty="0" err="1">
                <a:latin typeface="Times New Roman" panose="02020603050405020304" pitchFamily="18" charset="0"/>
                <a:cs typeface="Times New Roman" panose="02020603050405020304" pitchFamily="18" charset="0"/>
              </a:rPr>
              <a:t>đê</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đánh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điểm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bô</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chất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lượng</a:t>
            </a:r>
            <a:r>
              <a:rPr lang="en-US" sz="2400" dirty="0">
                <a:latin typeface="Times New Roman" panose="02020603050405020304" pitchFamily="18" charset="0"/>
                <a:cs typeface="Times New Roman" panose="02020603050405020304" pitchFamily="18" charset="0"/>
              </a:rPr>
              <a:t>.</a:t>
            </a:r>
          </a:p>
          <a:p>
            <a:pPr lvl="0"/>
            <a:r>
              <a:rPr lang="en-US" sz="2400" dirty="0" err="1">
                <a:latin typeface="Times New Roman" panose="02020603050405020304" pitchFamily="18" charset="0"/>
                <a:cs typeface="Times New Roman" panose="02020603050405020304" pitchFamily="18" charset="0"/>
              </a:rPr>
              <a:t>Nếu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bệnh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hoàn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toàn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không</a:t>
            </a:r>
            <a:r>
              <a:rPr lang="en-US" sz="2400" dirty="0">
                <a:latin typeface="Times New Roman" panose="02020603050405020304" pitchFamily="18" charset="0"/>
                <a:cs typeface="Times New Roman" panose="02020603050405020304" pitchFamily="18" charset="0"/>
              </a:rPr>
              <a:t> có </a:t>
            </a:r>
            <a:r>
              <a:rPr lang="en-US" sz="2400" dirty="0" err="1">
                <a:latin typeface="Times New Roman" panose="02020603050405020304" pitchFamily="18" charset="0"/>
                <a:cs typeface="Times New Roman" panose="02020603050405020304" pitchFamily="18" charset="0"/>
              </a:rPr>
              <a:t>trang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thiết</a:t>
            </a:r>
            <a:r>
              <a:rPr lang="en-US" sz="2400" dirty="0">
                <a:latin typeface="Times New Roman" panose="02020603050405020304" pitchFamily="18" charset="0"/>
                <a:cs typeface="Times New Roman" panose="02020603050405020304" pitchFamily="18" charset="0"/>
              </a:rPr>
              <a:t> bị có </a:t>
            </a:r>
            <a:r>
              <a:rPr lang="en-US" sz="2400" dirty="0" err="1">
                <a:latin typeface="Times New Roman" panose="02020603050405020304" pitchFamily="18" charset="0"/>
                <a:cs typeface="Times New Roman" panose="02020603050405020304" pitchFamily="18" charset="0"/>
              </a:rPr>
              <a:t>nguồn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tư</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hội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hóa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hoặc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doanh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kết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tiêu</a:t>
            </a:r>
            <a:r>
              <a:rPr lang="en-US" sz="2400" dirty="0">
                <a:latin typeface="Times New Roman" panose="02020603050405020304" pitchFamily="18" charset="0"/>
                <a:cs typeface="Times New Roman" panose="02020603050405020304" pitchFamily="18" charset="0"/>
              </a:rPr>
              <a:t> chí A4.4.</a:t>
            </a:r>
          </a:p>
          <a:p>
            <a:pPr lvl="0"/>
            <a:r>
              <a:rPr lang="en-US" sz="2400" dirty="0" err="1">
                <a:latin typeface="Times New Roman" panose="02020603050405020304" pitchFamily="18" charset="0"/>
                <a:cs typeface="Times New Roman" panose="02020603050405020304" pitchFamily="18" charset="0"/>
              </a:rPr>
              <a:t>Các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bệnh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khoa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chuyên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khoa</a:t>
            </a:r>
            <a:r>
              <a:rPr lang="en-US" sz="2400" dirty="0">
                <a:latin typeface="Times New Roman" panose="02020603050405020304" pitchFamily="18" charset="0"/>
                <a:cs typeface="Times New Roman" panose="02020603050405020304" pitchFamily="18" charset="0"/>
              </a:rPr>
              <a:t> có </a:t>
            </a:r>
            <a:r>
              <a:rPr lang="en-US" sz="2400" dirty="0" err="1">
                <a:latin typeface="Times New Roman" panose="02020603050405020304" pitchFamily="18" charset="0"/>
                <a:cs typeface="Times New Roman" panose="02020603050405020304" pitchFamily="18" charset="0"/>
              </a:rPr>
              <a:t>thực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khám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chữa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bệnh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các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tiêu</a:t>
            </a:r>
            <a:r>
              <a:rPr lang="en-US" sz="2400" dirty="0">
                <a:latin typeface="Times New Roman" panose="02020603050405020304" pitchFamily="18" charset="0"/>
                <a:cs typeface="Times New Roman" panose="02020603050405020304" pitchFamily="18" charset="0"/>
              </a:rPr>
              <a:t> chí </a:t>
            </a:r>
            <a:r>
              <a:rPr lang="en-US" sz="2400" dirty="0" err="1">
                <a:latin typeface="Times New Roman" panose="02020603050405020304" pitchFamily="18" charset="0"/>
                <a:cs typeface="Times New Roman" panose="02020603050405020304" pitchFamily="18" charset="0"/>
              </a:rPr>
              <a:t>chương</a:t>
            </a:r>
            <a:r>
              <a:rPr lang="en-US" sz="2400" dirty="0">
                <a:latin typeface="Times New Roman" panose="02020603050405020304" pitchFamily="18" charset="0"/>
                <a:cs typeface="Times New Roman" panose="02020603050405020304" pitchFamily="18" charset="0"/>
              </a:rPr>
              <a:t> E1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E2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điểm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bô</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chất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lượng</a:t>
            </a:r>
            <a:r>
              <a:rPr lang="en-US" sz="2400" dirty="0">
                <a:latin typeface="Times New Roman" panose="02020603050405020304" pitchFamily="18" charset="0"/>
                <a:cs typeface="Times New Roman" panose="02020603050405020304" pitchFamily="18" charset="0"/>
              </a:rPr>
              <a:t>.</a:t>
            </a:r>
          </a:p>
          <a:p>
            <a:pPr lvl="0"/>
            <a:r>
              <a:rPr lang="en-US" sz="2400" dirty="0" err="1">
                <a:latin typeface="Times New Roman" panose="02020603050405020304" pitchFamily="18" charset="0"/>
                <a:cs typeface="Times New Roman" panose="02020603050405020304" pitchFamily="18" charset="0"/>
              </a:rPr>
              <a:t>Nếu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bệnh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có </a:t>
            </a:r>
            <a:r>
              <a:rPr lang="en-US" sz="2400" dirty="0" err="1">
                <a:latin typeface="Times New Roman" panose="02020603050405020304" pitchFamily="18" charset="0"/>
                <a:cs typeface="Times New Roman" panose="02020603050405020304" pitchFamily="18" charset="0"/>
              </a:rPr>
              <a:t>chuyên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khoa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nhưng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không</a:t>
            </a:r>
            <a:r>
              <a:rPr lang="en-US" sz="2400" dirty="0">
                <a:latin typeface="Times New Roman" panose="02020603050405020304" pitchFamily="18" charset="0"/>
                <a:cs typeface="Times New Roman" panose="02020603050405020304" pitchFamily="18" charset="0"/>
              </a:rPr>
              <a:t> có </a:t>
            </a:r>
            <a:r>
              <a:rPr lang="en-US" sz="2400" dirty="0" err="1">
                <a:latin typeface="Times New Roman" panose="02020603050405020304" pitchFamily="18" charset="0"/>
                <a:cs typeface="Times New Roman" panose="02020603050405020304" pitchFamily="18" charset="0"/>
              </a:rPr>
              <a:t>giường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điều</a:t>
            </a:r>
            <a:r>
              <a:rPr lang="en-US" sz="2400" dirty="0">
                <a:latin typeface="Times New Roman" panose="02020603050405020304" pitchFamily="18" charset="0"/>
                <a:cs typeface="Times New Roman" panose="02020603050405020304" pitchFamily="18" charset="0"/>
              </a:rPr>
              <a:t> trị </a:t>
            </a:r>
            <a:r>
              <a:rPr lang="en-US" sz="2400" dirty="0" err="1">
                <a:latin typeface="Times New Roman" panose="02020603050405020304" pitchFamily="18" charset="0"/>
                <a:cs typeface="Times New Roman" panose="02020603050405020304" pitchFamily="18" charset="0"/>
              </a:rPr>
              <a:t>nội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tiêu</a:t>
            </a:r>
            <a:r>
              <a:rPr lang="en-US" sz="2400" dirty="0">
                <a:latin typeface="Times New Roman" panose="02020603050405020304" pitchFamily="18" charset="0"/>
                <a:cs typeface="Times New Roman" panose="02020603050405020304" pitchFamily="18" charset="0"/>
              </a:rPr>
              <a:t> chí </a:t>
            </a:r>
            <a:r>
              <a:rPr lang="en-US" sz="2400" dirty="0" err="1">
                <a:latin typeface="Times New Roman" panose="02020603050405020304" pitchFamily="18" charset="0"/>
                <a:cs typeface="Times New Roman" panose="02020603050405020304" pitchFamily="18" charset="0"/>
              </a:rPr>
              <a:t>chương</a:t>
            </a:r>
            <a:r>
              <a:rPr lang="en-US" sz="2400" dirty="0">
                <a:latin typeface="Times New Roman" panose="02020603050405020304" pitchFamily="18" charset="0"/>
                <a:cs typeface="Times New Roman" panose="02020603050405020304" pitchFamily="18" charset="0"/>
              </a:rPr>
              <a:t> E1 </a:t>
            </a:r>
            <a:r>
              <a:rPr lang="en-US" sz="2400" dirty="0" err="1">
                <a:latin typeface="Times New Roman" panose="02020603050405020304" pitchFamily="18" charset="0"/>
                <a:cs typeface="Times New Roman" panose="02020603050405020304" pitchFamily="18" charset="0"/>
              </a:rPr>
              <a:t>đê</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chất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điểm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chung</a:t>
            </a:r>
            <a:r>
              <a:rPr lang="en-US" sz="2400" dirty="0" smtClean="0">
                <a:latin typeface="Times New Roman" panose="02020603050405020304" pitchFamily="18" charset="0"/>
                <a:cs typeface="Times New Roman" panose="02020603050405020304" pitchFamily="18" charset="0"/>
              </a:rPr>
              <a:t>.</a:t>
            </a:r>
          </a:p>
          <a:p>
            <a:r>
              <a:rPr lang="en-US" sz="2400" b="1" dirty="0" err="1">
                <a:latin typeface="Times New Roman" panose="02020603050405020304" pitchFamily="18" charset="0"/>
                <a:cs typeface="Times New Roman" panose="02020603050405020304" pitchFamily="18" charset="0"/>
              </a:rPr>
              <a:t>B</a:t>
            </a:r>
            <a:r>
              <a:rPr lang="en-US" sz="2400" b="1" dirty="0" err="1" smtClean="0">
                <a:latin typeface="Times New Roman" panose="02020603050405020304" pitchFamily="18" charset="0"/>
                <a:cs typeface="Times New Roman" panose="02020603050405020304" pitchFamily="18" charset="0"/>
              </a:rPr>
              <a:t>ệnh</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viện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đa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khoa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Hòa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Bình</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áp</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dụng</a:t>
            </a:r>
            <a:r>
              <a:rPr lang="en-US" sz="2400" b="1" dirty="0" smtClean="0">
                <a:latin typeface="Times New Roman" panose="02020603050405020304" pitchFamily="18" charset="0"/>
                <a:cs typeface="Times New Roman" panose="02020603050405020304" pitchFamily="18" charset="0"/>
              </a:rPr>
              <a:t> 82/83 </a:t>
            </a:r>
            <a:r>
              <a:rPr lang="en-US" sz="2400" b="1" dirty="0" err="1" smtClean="0">
                <a:latin typeface="Times New Roman" panose="02020603050405020304" pitchFamily="18" charset="0"/>
                <a:cs typeface="Times New Roman" panose="02020603050405020304" pitchFamily="18" charset="0"/>
              </a:rPr>
              <a:t>tiêu</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chí</a:t>
            </a:r>
            <a:r>
              <a:rPr lang="en-US" sz="2400" b="1"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không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áp</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dụng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tiêu</a:t>
            </a:r>
            <a:r>
              <a:rPr lang="en-US" sz="2400" dirty="0" smtClean="0">
                <a:latin typeface="Times New Roman" panose="02020603050405020304" pitchFamily="18" charset="0"/>
                <a:cs typeface="Times New Roman" panose="02020603050405020304" pitchFamily="18" charset="0"/>
              </a:rPr>
              <a:t> chí A4.4.)</a:t>
            </a:r>
          </a:p>
          <a:p>
            <a:pPr lvl="0"/>
            <a:endParaRPr lang="en-US" sz="2400" b="1"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6472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880"/>
            <a:ext cx="10515600" cy="783772"/>
          </a:xfrm>
        </p:spPr>
        <p:txBody>
          <a:bodyPr>
            <a:normAutofit fontScale="90000"/>
          </a:bodyPr>
          <a:lstStyle/>
          <a:p>
            <a:pPr lvl="0" algn="ct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PHƯƠNG </a:t>
            </a:r>
            <a:r>
              <a:rPr lang="en-US" b="1" dirty="0">
                <a:solidFill>
                  <a:srgbClr val="FF0000"/>
                </a:solidFill>
                <a:latin typeface="Times New Roman" panose="02020603050405020304" pitchFamily="18" charset="0"/>
                <a:cs typeface="Times New Roman" panose="02020603050405020304" pitchFamily="18" charset="0"/>
              </a:rPr>
              <a:t>PHÁP ĐÁNH GIÁ TIÊU CHÍ</a:t>
            </a:r>
            <a:r>
              <a:rPr lang="en-US" dirty="0">
                <a:solidFill>
                  <a:srgbClr val="FF0000"/>
                </a:solidFill>
                <a:latin typeface="Times New Roman" panose="02020603050405020304" pitchFamily="18" charset="0"/>
                <a:cs typeface="Times New Roman" panose="02020603050405020304" pitchFamily="18" charset="0"/>
              </a:rPr>
              <a:t/>
            </a:r>
            <a:br>
              <a:rPr lang="en-US" dirty="0">
                <a:solidFill>
                  <a:srgbClr val="FF0000"/>
                </a:solidFill>
                <a:latin typeface="Times New Roman" panose="02020603050405020304" pitchFamily="18" charset="0"/>
                <a:cs typeface="Times New Roman" panose="02020603050405020304" pitchFamily="18" charset="0"/>
              </a:rPr>
            </a:br>
            <a:endParaRPr lang="en-US" dirty="0">
              <a:solidFill>
                <a:srgbClr val="FF0000"/>
              </a:solidFill>
            </a:endParaRPr>
          </a:p>
        </p:txBody>
      </p:sp>
      <p:sp>
        <p:nvSpPr>
          <p:cNvPr id="3" name="Content Placeholder 2"/>
          <p:cNvSpPr>
            <a:spLocks noGrp="1"/>
          </p:cNvSpPr>
          <p:nvPr>
            <p:ph idx="1"/>
          </p:nvPr>
        </p:nvSpPr>
        <p:spPr>
          <a:xfrm>
            <a:off x="655320" y="1237796"/>
            <a:ext cx="10515600" cy="5385073"/>
          </a:xfrm>
        </p:spPr>
        <p:txBody>
          <a:bodyPr>
            <a:normAutofit fontScale="47500" lnSpcReduction="20000"/>
          </a:bodyPr>
          <a:lstStyle/>
          <a:p>
            <a:pPr lvl="1"/>
            <a:r>
              <a:rPr lang="en-US" sz="4200" b="1" dirty="0" err="1" smtClean="0">
                <a:latin typeface="Times New Roman" panose="02020603050405020304" pitchFamily="18" charset="0"/>
                <a:cs typeface="Times New Roman" panose="02020603050405020304" pitchFamily="18" charset="0"/>
              </a:rPr>
              <a:t>Căn</a:t>
            </a:r>
            <a:r>
              <a:rPr lang="en-US" sz="4200" b="1" dirty="0" smtClean="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cứ</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đánh</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giá</a:t>
            </a:r>
            <a:endParaRPr lang="en-US" sz="4200" dirty="0">
              <a:latin typeface="Times New Roman" panose="02020603050405020304" pitchFamily="18" charset="0"/>
              <a:cs typeface="Times New Roman" panose="02020603050405020304" pitchFamily="18" charset="0"/>
            </a:endParaRPr>
          </a:p>
          <a:p>
            <a:pPr lvl="0"/>
            <a:r>
              <a:rPr lang="en-US" sz="4200" dirty="0" err="1">
                <a:latin typeface="Times New Roman" panose="02020603050405020304" pitchFamily="18" charset="0"/>
                <a:cs typeface="Times New Roman" panose="02020603050405020304" pitchFamily="18" charset="0"/>
              </a:rPr>
              <a:t>Dựa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trên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các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văn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bản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quy</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phạm</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pháp</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luật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quy</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định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quyết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định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của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cơ</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quản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lý</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có</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thẩm</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quyền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quy</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định</a:t>
            </a:r>
            <a:r>
              <a:rPr lang="en-US" sz="4200" dirty="0">
                <a:latin typeface="Times New Roman" panose="02020603050405020304" pitchFamily="18" charset="0"/>
                <a:cs typeface="Times New Roman" panose="02020603050405020304" pitchFamily="18" charset="0"/>
              </a:rPr>
              <a:t>.</a:t>
            </a:r>
          </a:p>
          <a:p>
            <a:pPr lvl="0"/>
            <a:r>
              <a:rPr lang="en-US" sz="4200" dirty="0" err="1">
                <a:latin typeface="Times New Roman" panose="02020603050405020304" pitchFamily="18" charset="0"/>
                <a:cs typeface="Times New Roman" panose="02020603050405020304" pitchFamily="18" charset="0"/>
              </a:rPr>
              <a:t>Dựa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trên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các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hoạt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động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của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bệnh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viện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cần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đánh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giá</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và</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cải</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tiến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chất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lượng</a:t>
            </a:r>
            <a:r>
              <a:rPr lang="en-US" sz="4200" dirty="0">
                <a:latin typeface="Times New Roman" panose="02020603050405020304" pitchFamily="18" charset="0"/>
                <a:cs typeface="Times New Roman" panose="02020603050405020304" pitchFamily="18" charset="0"/>
              </a:rPr>
              <a:t>.</a:t>
            </a:r>
          </a:p>
          <a:p>
            <a:pPr lvl="1"/>
            <a:r>
              <a:rPr lang="en-US" sz="4200" b="1" dirty="0" err="1">
                <a:latin typeface="Times New Roman" panose="02020603050405020304" pitchFamily="18" charset="0"/>
                <a:cs typeface="Times New Roman" panose="02020603050405020304" pitchFamily="18" charset="0"/>
              </a:rPr>
              <a:t>Năm</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mức</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đánh</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giá</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một</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tiêu</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chí</a:t>
            </a:r>
            <a:r>
              <a:rPr lang="en-US" sz="4200" b="1" dirty="0">
                <a:latin typeface="Times New Roman" panose="02020603050405020304" pitchFamily="18" charset="0"/>
                <a:cs typeface="Times New Roman" panose="02020603050405020304" pitchFamily="18" charset="0"/>
              </a:rPr>
              <a:t> </a:t>
            </a:r>
            <a:endParaRPr lang="en-US" sz="4200" dirty="0">
              <a:latin typeface="Times New Roman" panose="02020603050405020304" pitchFamily="18" charset="0"/>
              <a:cs typeface="Times New Roman" panose="02020603050405020304" pitchFamily="18" charset="0"/>
            </a:endParaRPr>
          </a:p>
          <a:p>
            <a:r>
              <a:rPr lang="en-US" sz="4200" dirty="0" err="1">
                <a:latin typeface="Times New Roman" panose="02020603050405020304" pitchFamily="18" charset="0"/>
                <a:cs typeface="Times New Roman" panose="02020603050405020304" pitchFamily="18" charset="0"/>
              </a:rPr>
              <a:t>Mỗi</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tiêu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chí</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đề</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cập</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một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vấn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đề</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xác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định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được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xây</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dựng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dựa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trên</a:t>
            </a:r>
            <a:r>
              <a:rPr lang="en-US" sz="4200"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năm</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bậc</a:t>
            </a:r>
            <a:r>
              <a:rPr lang="en-US" sz="4200" b="1" dirty="0">
                <a:latin typeface="Times New Roman" panose="02020603050405020304" pitchFamily="18" charset="0"/>
                <a:cs typeface="Times New Roman" panose="02020603050405020304" pitchFamily="18" charset="0"/>
              </a:rPr>
              <a:t> thang </a:t>
            </a:r>
            <a:r>
              <a:rPr lang="en-US" sz="4200" b="1" dirty="0" err="1">
                <a:latin typeface="Times New Roman" panose="02020603050405020304" pitchFamily="18" charset="0"/>
                <a:cs typeface="Times New Roman" panose="02020603050405020304" pitchFamily="18" charset="0"/>
              </a:rPr>
              <a:t>chất</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lượng</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năm</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mức</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độ</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đánh</a:t>
            </a:r>
            <a:r>
              <a:rPr lang="en-US" sz="4200" b="1" dirty="0">
                <a:latin typeface="Times New Roman" panose="02020603050405020304" pitchFamily="18" charset="0"/>
                <a:cs typeface="Times New Roman" panose="02020603050405020304" pitchFamily="18" charset="0"/>
              </a:rPr>
              <a:t> </a:t>
            </a:r>
            <a:r>
              <a:rPr lang="en-US" sz="4200" b="1" dirty="0" err="1">
                <a:latin typeface="Times New Roman" panose="02020603050405020304" pitchFamily="18" charset="0"/>
                <a:cs typeface="Times New Roman" panose="02020603050405020304" pitchFamily="18" charset="0"/>
              </a:rPr>
              <a:t>giá</a:t>
            </a:r>
            <a:r>
              <a:rPr lang="en-US" sz="4200" b="1" dirty="0">
                <a:latin typeface="Times New Roman" panose="02020603050405020304" pitchFamily="18" charset="0"/>
                <a:cs typeface="Times New Roman" panose="02020603050405020304" pitchFamily="18" charset="0"/>
              </a:rPr>
              <a: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Một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tiêu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chí</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xem</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xét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các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khía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cạnh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toàn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diện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của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một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vấn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đề</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bao</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gồm</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các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nội</a:t>
            </a:r>
            <a:r>
              <a:rPr lang="en-US" sz="4200" dirty="0">
                <a:latin typeface="Times New Roman" panose="02020603050405020304" pitchFamily="18" charset="0"/>
                <a:cs typeface="Times New Roman" panose="02020603050405020304" pitchFamily="18" charset="0"/>
              </a:rPr>
              <a:t> dung </a:t>
            </a:r>
            <a:r>
              <a:rPr lang="en-US" sz="4200" dirty="0" err="1">
                <a:latin typeface="Times New Roman" panose="02020603050405020304" pitchFamily="18" charset="0"/>
                <a:cs typeface="Times New Roman" panose="02020603050405020304" pitchFamily="18" charset="0"/>
              </a:rPr>
              <a:t>về</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yếu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tố</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cấu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trúc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yếu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tố</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quy</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trình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thực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hiện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và</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kết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quả</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đầu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ra.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Năm</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mức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độ</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chất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lượng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như</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sau</a:t>
            </a:r>
            <a:r>
              <a:rPr lang="en-US" sz="4200" dirty="0">
                <a:latin typeface="Times New Roman" panose="02020603050405020304" pitchFamily="18" charset="0"/>
                <a:cs typeface="Times New Roman" panose="02020603050405020304" pitchFamily="18" charset="0"/>
              </a:rPr>
              <a:t>:</a:t>
            </a:r>
          </a:p>
          <a:p>
            <a:pPr lvl="0"/>
            <a:r>
              <a:rPr lang="en-US" sz="4200" dirty="0" err="1">
                <a:latin typeface="Times New Roman" panose="02020603050405020304" pitchFamily="18" charset="0"/>
                <a:cs typeface="Times New Roman" panose="02020603050405020304" pitchFamily="18" charset="0"/>
              </a:rPr>
              <a:t>Mức</a:t>
            </a:r>
            <a:r>
              <a:rPr lang="en-US" sz="4200" dirty="0">
                <a:latin typeface="Times New Roman" panose="02020603050405020304" pitchFamily="18" charset="0"/>
                <a:cs typeface="Times New Roman" panose="02020603050405020304" pitchFamily="18" charset="0"/>
              </a:rPr>
              <a:t> 1: </a:t>
            </a:r>
            <a:r>
              <a:rPr lang="en-US" sz="4200" dirty="0" err="1">
                <a:latin typeface="Times New Roman" panose="02020603050405020304" pitchFamily="18" charset="0"/>
                <a:cs typeface="Times New Roman" panose="02020603050405020304" pitchFamily="18" charset="0"/>
              </a:rPr>
              <a:t>Chất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lượng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kém</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chưa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thực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hiện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chưa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tiến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hành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cải</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tiến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chất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lượng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hoặc</a:t>
            </a:r>
            <a:r>
              <a:rPr lang="en-US" sz="4200" dirty="0">
                <a:latin typeface="Times New Roman" panose="02020603050405020304" pitchFamily="18" charset="0"/>
                <a:cs typeface="Times New Roman" panose="02020603050405020304" pitchFamily="18" charset="0"/>
              </a:rPr>
              <a:t> vi </a:t>
            </a:r>
            <a:r>
              <a:rPr lang="en-US" sz="4200" dirty="0" err="1">
                <a:latin typeface="Times New Roman" panose="02020603050405020304" pitchFamily="18" charset="0"/>
                <a:cs typeface="Times New Roman" panose="02020603050405020304" pitchFamily="18" charset="0"/>
              </a:rPr>
              <a:t>phạm</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văn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bản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quy</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pháp</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luật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quy</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chế</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quy</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định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quyết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định</a:t>
            </a:r>
            <a:r>
              <a:rPr lang="en-US" sz="4200" dirty="0">
                <a:latin typeface="Times New Roman" panose="02020603050405020304" pitchFamily="18" charset="0"/>
                <a:cs typeface="Times New Roman" panose="02020603050405020304" pitchFamily="18" charset="0"/>
              </a:rPr>
              <a:t>).</a:t>
            </a:r>
          </a:p>
          <a:p>
            <a:pPr lvl="0"/>
            <a:r>
              <a:rPr lang="en-US" sz="4200" dirty="0" err="1">
                <a:latin typeface="Times New Roman" panose="02020603050405020304" pitchFamily="18" charset="0"/>
                <a:cs typeface="Times New Roman" panose="02020603050405020304" pitchFamily="18" charset="0"/>
              </a:rPr>
              <a:t>Mức</a:t>
            </a:r>
            <a:r>
              <a:rPr lang="en-US" sz="4200" dirty="0">
                <a:latin typeface="Times New Roman" panose="02020603050405020304" pitchFamily="18" charset="0"/>
                <a:cs typeface="Times New Roman" panose="02020603050405020304" pitchFamily="18" charset="0"/>
              </a:rPr>
              <a:t> 2: </a:t>
            </a:r>
            <a:r>
              <a:rPr lang="en-US" sz="4200" dirty="0" err="1">
                <a:latin typeface="Times New Roman" panose="02020603050405020304" pitchFamily="18" charset="0"/>
                <a:cs typeface="Times New Roman" panose="02020603050405020304" pitchFamily="18" charset="0"/>
              </a:rPr>
              <a:t>Chất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lượng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trung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bình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đã</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thiết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lập</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một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số</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yếu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tố</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đầu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vào</a:t>
            </a:r>
            <a:r>
              <a:rPr lang="en-US" sz="4200" dirty="0">
                <a:latin typeface="Times New Roman" panose="02020603050405020304" pitchFamily="18" charset="0"/>
                <a:cs typeface="Times New Roman" panose="02020603050405020304" pitchFamily="18" charset="0"/>
              </a:rPr>
              <a:t>).</a:t>
            </a:r>
          </a:p>
          <a:p>
            <a:pPr lvl="0"/>
            <a:r>
              <a:rPr lang="en-US" sz="4200" dirty="0" err="1">
                <a:latin typeface="Times New Roman" panose="02020603050405020304" pitchFamily="18" charset="0"/>
                <a:cs typeface="Times New Roman" panose="02020603050405020304" pitchFamily="18" charset="0"/>
              </a:rPr>
              <a:t>Mức</a:t>
            </a:r>
            <a:r>
              <a:rPr lang="en-US" sz="4200" dirty="0">
                <a:latin typeface="Times New Roman" panose="02020603050405020304" pitchFamily="18" charset="0"/>
                <a:cs typeface="Times New Roman" panose="02020603050405020304" pitchFamily="18" charset="0"/>
              </a:rPr>
              <a:t> 3: </a:t>
            </a:r>
            <a:r>
              <a:rPr lang="en-US" sz="4200" dirty="0" err="1">
                <a:latin typeface="Times New Roman" panose="02020603050405020304" pitchFamily="18" charset="0"/>
                <a:cs typeface="Times New Roman" panose="02020603050405020304" pitchFamily="18" charset="0"/>
              </a:rPr>
              <a:t>Chất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lượng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khá</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đã</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hoàn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thiện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đầy</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đủ</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các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yếu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tố</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đầu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vào</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có</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kết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quả</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đầu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ra</a:t>
            </a:r>
            <a:r>
              <a:rPr lang="en-US" sz="4200" dirty="0" smtClean="0">
                <a:latin typeface="Times New Roman" panose="02020603050405020304" pitchFamily="18" charset="0"/>
                <a:cs typeface="Times New Roman" panose="02020603050405020304" pitchFamily="18" charset="0"/>
              </a:rPr>
              <a:t>).</a:t>
            </a:r>
          </a:p>
          <a:p>
            <a:pPr lvl="0"/>
            <a:r>
              <a:rPr lang="en-US" sz="4200" dirty="0" err="1">
                <a:latin typeface="Times New Roman" panose="02020603050405020304" pitchFamily="18" charset="0"/>
                <a:cs typeface="Times New Roman" panose="02020603050405020304" pitchFamily="18" charset="0"/>
              </a:rPr>
              <a:t>Mức</a:t>
            </a:r>
            <a:r>
              <a:rPr lang="en-US" sz="4200" dirty="0">
                <a:latin typeface="Times New Roman" panose="02020603050405020304" pitchFamily="18" charset="0"/>
                <a:cs typeface="Times New Roman" panose="02020603050405020304" pitchFamily="18" charset="0"/>
              </a:rPr>
              <a:t> 4: </a:t>
            </a:r>
            <a:r>
              <a:rPr lang="en-US" sz="4200" dirty="0" err="1">
                <a:latin typeface="Times New Roman" panose="02020603050405020304" pitchFamily="18" charset="0"/>
                <a:cs typeface="Times New Roman" panose="02020603050405020304" pitchFamily="18" charset="0"/>
              </a:rPr>
              <a:t>Chất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lượng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tốt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có</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kết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quả</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đầu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ra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tốt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có</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nghiên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cứu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đánh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giá</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lại</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công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việc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và</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kết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quả</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đã</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thực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hiện</a:t>
            </a:r>
            <a:r>
              <a:rPr lang="en-US" sz="4200" dirty="0">
                <a:latin typeface="Times New Roman" panose="02020603050405020304" pitchFamily="18" charset="0"/>
                <a:cs typeface="Times New Roman" panose="02020603050405020304" pitchFamily="18" charset="0"/>
              </a:rPr>
              <a:t>)</a:t>
            </a:r>
          </a:p>
          <a:p>
            <a:r>
              <a:rPr lang="en-US" sz="4200" dirty="0" err="1">
                <a:latin typeface="Times New Roman" panose="02020603050405020304" pitchFamily="18" charset="0"/>
                <a:cs typeface="Times New Roman" panose="02020603050405020304" pitchFamily="18" charset="0"/>
              </a:rPr>
              <a:t>Mức</a:t>
            </a:r>
            <a:r>
              <a:rPr lang="en-US" sz="4200" dirty="0">
                <a:latin typeface="Times New Roman" panose="02020603050405020304" pitchFamily="18" charset="0"/>
                <a:cs typeface="Times New Roman" panose="02020603050405020304" pitchFamily="18" charset="0"/>
              </a:rPr>
              <a:t> 5: </a:t>
            </a:r>
            <a:r>
              <a:rPr lang="en-US" sz="4200" dirty="0" err="1">
                <a:latin typeface="Times New Roman" panose="02020603050405020304" pitchFamily="18" charset="0"/>
                <a:cs typeface="Times New Roman" panose="02020603050405020304" pitchFamily="18" charset="0"/>
              </a:rPr>
              <a:t>Chất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lượng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rất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tốt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có</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kết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quả</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đầu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ra</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tốt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có</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áp</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dụng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kết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quả</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đánh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giá</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nghiên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cứu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vào</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cải</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tiến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chất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lượng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tiếp</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cận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với</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chất</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lượng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bệnh</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viện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các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nước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trong</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khu</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vực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hoặc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các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nước</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tiên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tiến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trên</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thế</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giới</a:t>
            </a:r>
            <a:r>
              <a:rPr lang="en-US" sz="4200" dirty="0">
                <a:latin typeface="Times New Roman" panose="02020603050405020304" pitchFamily="18" charset="0"/>
                <a:cs typeface="Times New Roman" panose="02020603050405020304" pitchFamily="18" charset="0"/>
              </a:rPr>
              <a:t>).</a:t>
            </a:r>
          </a:p>
          <a:p>
            <a:pPr lvl="0"/>
            <a:endParaRPr lang="en-US" sz="4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04963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187"/>
            <a:ext cx="10515600" cy="836023"/>
          </a:xfrm>
        </p:spPr>
        <p:txBody>
          <a:bodyPr>
            <a:noAutofit/>
          </a:bodyPr>
          <a:lstStyle/>
          <a:p>
            <a:pPr lvl="1" algn="l" rtl="0">
              <a:lnSpc>
                <a:spcPct val="90000"/>
              </a:lnSpc>
              <a:spcBef>
                <a:spcPct val="0"/>
              </a:spcBef>
            </a:pPr>
            <a:r>
              <a:rPr lang="en-US" sz="4400" b="1" dirty="0" smtClean="0">
                <a:latin typeface="Times New Roman" panose="02020603050405020304" pitchFamily="18" charset="0"/>
                <a:cs typeface="Times New Roman" panose="02020603050405020304" pitchFamily="18" charset="0"/>
              </a:rPr>
              <a:t/>
            </a:r>
            <a:br>
              <a:rPr lang="en-US" sz="4400" b="1" dirty="0" smtClean="0">
                <a:latin typeface="Times New Roman" panose="02020603050405020304" pitchFamily="18" charset="0"/>
                <a:cs typeface="Times New Roman" panose="02020603050405020304" pitchFamily="18" charset="0"/>
              </a:rPr>
            </a:br>
            <a:r>
              <a:rPr lang="en-US" sz="4400" b="1" dirty="0" err="1" smtClean="0">
                <a:solidFill>
                  <a:srgbClr val="FF0000"/>
                </a:solidFill>
                <a:latin typeface="Times New Roman" panose="02020603050405020304" pitchFamily="18" charset="0"/>
                <a:cs typeface="Times New Roman" panose="02020603050405020304" pitchFamily="18" charset="0"/>
              </a:rPr>
              <a:t>Nguyên</a:t>
            </a:r>
            <a:r>
              <a:rPr lang="en-US" sz="4400" b="1" dirty="0" smtClean="0">
                <a:solidFill>
                  <a:srgbClr val="FF0000"/>
                </a:solidFill>
                <a:latin typeface="Times New Roman" panose="02020603050405020304" pitchFamily="18" charset="0"/>
                <a:cs typeface="Times New Roman" panose="02020603050405020304" pitchFamily="18" charset="0"/>
              </a:rPr>
              <a:t> </a:t>
            </a:r>
            <a:r>
              <a:rPr lang="en-US" sz="4400" b="1" dirty="0" err="1" smtClean="0">
                <a:solidFill>
                  <a:srgbClr val="FF0000"/>
                </a:solidFill>
                <a:latin typeface="Times New Roman" panose="02020603050405020304" pitchFamily="18" charset="0"/>
                <a:cs typeface="Times New Roman" panose="02020603050405020304" pitchFamily="18" charset="0"/>
              </a:rPr>
              <a:t>tắc</a:t>
            </a:r>
            <a:r>
              <a:rPr lang="en-US" sz="4400" b="1" dirty="0" smtClean="0">
                <a:solidFill>
                  <a:srgbClr val="FF0000"/>
                </a:solidFill>
                <a:latin typeface="Times New Roman" panose="02020603050405020304" pitchFamily="18" charset="0"/>
                <a:cs typeface="Times New Roman" panose="02020603050405020304" pitchFamily="18" charset="0"/>
              </a:rPr>
              <a:t> </a:t>
            </a:r>
            <a:r>
              <a:rPr lang="en-US" sz="4400" b="1" dirty="0" err="1" smtClean="0">
                <a:solidFill>
                  <a:srgbClr val="FF0000"/>
                </a:solidFill>
                <a:latin typeface="Times New Roman" panose="02020603050405020304" pitchFamily="18" charset="0"/>
                <a:cs typeface="Times New Roman" panose="02020603050405020304" pitchFamily="18" charset="0"/>
              </a:rPr>
              <a:t>đánh</a:t>
            </a:r>
            <a:r>
              <a:rPr lang="en-US" sz="4400" b="1" dirty="0" smtClean="0">
                <a:solidFill>
                  <a:srgbClr val="FF0000"/>
                </a:solidFill>
                <a:latin typeface="Times New Roman" panose="02020603050405020304" pitchFamily="18" charset="0"/>
                <a:cs typeface="Times New Roman" panose="02020603050405020304" pitchFamily="18" charset="0"/>
              </a:rPr>
              <a:t> </a:t>
            </a:r>
            <a:r>
              <a:rPr lang="en-US" sz="4400" b="1" dirty="0" err="1" smtClean="0">
                <a:solidFill>
                  <a:srgbClr val="FF0000"/>
                </a:solidFill>
                <a:latin typeface="Times New Roman" panose="02020603050405020304" pitchFamily="18" charset="0"/>
                <a:cs typeface="Times New Roman" panose="02020603050405020304" pitchFamily="18" charset="0"/>
              </a:rPr>
              <a:t>giá</a:t>
            </a:r>
            <a:r>
              <a:rPr lang="en-US" sz="4400" b="1" dirty="0" smtClean="0">
                <a:solidFill>
                  <a:srgbClr val="FF0000"/>
                </a:solidFill>
                <a:latin typeface="Times New Roman" panose="02020603050405020304" pitchFamily="18" charset="0"/>
                <a:cs typeface="Times New Roman" panose="02020603050405020304" pitchFamily="18" charset="0"/>
              </a:rPr>
              <a:t> </a:t>
            </a:r>
            <a:r>
              <a:rPr lang="en-US" sz="4400" b="1" dirty="0" err="1" smtClean="0">
                <a:solidFill>
                  <a:srgbClr val="FF0000"/>
                </a:solidFill>
                <a:latin typeface="Times New Roman" panose="02020603050405020304" pitchFamily="18" charset="0"/>
                <a:cs typeface="Times New Roman" panose="02020603050405020304" pitchFamily="18" charset="0"/>
              </a:rPr>
              <a:t>tiêu</a:t>
            </a:r>
            <a:r>
              <a:rPr lang="en-US" sz="4400" b="1" dirty="0" smtClean="0">
                <a:solidFill>
                  <a:srgbClr val="FF0000"/>
                </a:solidFill>
                <a:latin typeface="Times New Roman" panose="02020603050405020304" pitchFamily="18" charset="0"/>
                <a:cs typeface="Times New Roman" panose="02020603050405020304" pitchFamily="18" charset="0"/>
              </a:rPr>
              <a:t> </a:t>
            </a:r>
            <a:r>
              <a:rPr lang="en-US" sz="4400" b="1" dirty="0" err="1" smtClean="0">
                <a:solidFill>
                  <a:srgbClr val="FF0000"/>
                </a:solidFill>
                <a:latin typeface="Times New Roman" panose="02020603050405020304" pitchFamily="18" charset="0"/>
                <a:cs typeface="Times New Roman" panose="02020603050405020304" pitchFamily="18" charset="0"/>
              </a:rPr>
              <a:t>chí</a:t>
            </a:r>
            <a:r>
              <a:rPr lang="en-US" sz="4400" b="1" dirty="0" smtClean="0">
                <a:solidFill>
                  <a:srgbClr val="FF0000"/>
                </a:solidFill>
                <a:latin typeface="Times New Roman" panose="02020603050405020304" pitchFamily="18" charset="0"/>
                <a:cs typeface="Times New Roman" panose="02020603050405020304" pitchFamily="18" charset="0"/>
              </a:rPr>
              <a:t> </a:t>
            </a:r>
            <a:r>
              <a:rPr lang="en-US" sz="4400" b="1" dirty="0" smtClean="0">
                <a:latin typeface="Times New Roman" panose="02020603050405020304" pitchFamily="18" charset="0"/>
                <a:cs typeface="Times New Roman" panose="02020603050405020304" pitchFamily="18" charset="0"/>
              </a:rPr>
              <a:t/>
            </a:r>
            <a:br>
              <a:rPr lang="en-US" sz="4400" b="1" dirty="0" smtClean="0">
                <a:latin typeface="Times New Roman" panose="02020603050405020304" pitchFamily="18" charset="0"/>
                <a:cs typeface="Times New Roman" panose="02020603050405020304" pitchFamily="18" charset="0"/>
              </a:rPr>
            </a:br>
            <a:endParaRPr lang="en-US" sz="4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875210"/>
            <a:ext cx="10515600" cy="5773783"/>
          </a:xfrm>
        </p:spPr>
        <p:txBody>
          <a:bodyPr>
            <a:normAutofit/>
          </a:bodyPr>
          <a:lstStyle/>
          <a:p>
            <a:pPr lvl="0"/>
            <a:r>
              <a:rPr lang="en-US" sz="2000" dirty="0" err="1" smtClean="0">
                <a:latin typeface="Times New Roman" panose="02020603050405020304" pitchFamily="18" charset="0"/>
                <a:cs typeface="Times New Roman" panose="02020603050405020304" pitchFamily="18" charset="0"/>
              </a:rPr>
              <a:t>Mỗi</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tiêu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đánh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giá</a:t>
            </a:r>
            <a:r>
              <a:rPr lang="en-US" sz="2000" dirty="0">
                <a:latin typeface="Times New Roman" panose="02020603050405020304" pitchFamily="18" charset="0"/>
                <a:cs typeface="Times New Roman" panose="02020603050405020304" pitchFamily="18" charset="0"/>
              </a:rPr>
              <a:t> chia </a:t>
            </a:r>
            <a:r>
              <a:rPr lang="en-US" sz="2000" dirty="0" err="1">
                <a:latin typeface="Times New Roman" panose="02020603050405020304" pitchFamily="18" charset="0"/>
                <a:cs typeface="Times New Roman" panose="02020603050405020304" pitchFamily="18" charset="0"/>
              </a:rPr>
              <a:t>theo</a:t>
            </a:r>
            <a:r>
              <a:rPr lang="en-US" sz="2000" dirty="0">
                <a:latin typeface="Times New Roman" panose="02020603050405020304" pitchFamily="18" charset="0"/>
                <a:cs typeface="Times New Roman" panose="02020603050405020304" pitchFamily="18" charset="0"/>
              </a:rPr>
              <a:t> 5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gồm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1 </a:t>
            </a:r>
            <a:r>
              <a:rPr lang="en-US" sz="2000" dirty="0" err="1">
                <a:latin typeface="Times New Roman" panose="02020603050405020304" pitchFamily="18" charset="0"/>
                <a:cs typeface="Times New Roman" panose="02020603050405020304" pitchFamily="18" charset="0"/>
              </a:rPr>
              <a:t>đến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5.</a:t>
            </a:r>
          </a:p>
          <a:p>
            <a:pPr lvl="0"/>
            <a:r>
              <a:rPr lang="en-US" sz="2000" dirty="0" err="1">
                <a:latin typeface="Times New Roman" panose="02020603050405020304" pitchFamily="18" charset="0"/>
                <a:cs typeface="Times New Roman" panose="02020603050405020304" pitchFamily="18" charset="0"/>
              </a:rPr>
              <a:t>Tiêu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xếp</a:t>
            </a:r>
            <a:r>
              <a:rPr lang="en-US" sz="2000" dirty="0">
                <a:latin typeface="Times New Roman" panose="02020603050405020304" pitchFamily="18" charset="0"/>
                <a:cs typeface="Times New Roman" panose="02020603050405020304" pitchFamily="18" charset="0"/>
              </a:rPr>
              <a:t> ở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1 </a:t>
            </a:r>
            <a:r>
              <a:rPr lang="en-US" sz="2000" dirty="0" err="1">
                <a:latin typeface="Times New Roman" panose="02020603050405020304" pitchFamily="18" charset="0"/>
                <a:cs typeface="Times New Roman" panose="02020603050405020304" pitchFamily="18" charset="0"/>
              </a:rPr>
              <a:t>nếu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có</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bất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kỳ</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một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tiểu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mục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nào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1.</a:t>
            </a:r>
          </a:p>
          <a:p>
            <a:pPr lvl="0"/>
            <a:r>
              <a:rPr lang="en-US" sz="2000" dirty="0" err="1">
                <a:latin typeface="Times New Roman" panose="02020603050405020304" pitchFamily="18" charset="0"/>
                <a:cs typeface="Times New Roman" panose="02020603050405020304" pitchFamily="18" charset="0"/>
              </a:rPr>
              <a:t>Tiêu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xếp</a:t>
            </a:r>
            <a:r>
              <a:rPr lang="en-US" sz="2000" dirty="0">
                <a:latin typeface="Times New Roman" panose="02020603050405020304" pitchFamily="18" charset="0"/>
                <a:cs typeface="Times New Roman" panose="02020603050405020304" pitchFamily="18" charset="0"/>
              </a:rPr>
              <a:t> ở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2 </a:t>
            </a:r>
            <a:r>
              <a:rPr lang="en-US" sz="2000" dirty="0" err="1">
                <a:latin typeface="Times New Roman" panose="02020603050405020304" pitchFamily="18" charset="0"/>
                <a:cs typeface="Times New Roman" panose="02020603050405020304" pitchFamily="18" charset="0"/>
              </a:rPr>
              <a:t>nếu</a:t>
            </a:r>
            <a:r>
              <a:rPr lang="en-US" sz="2000" dirty="0">
                <a:latin typeface="Times New Roman" panose="02020603050405020304" pitchFamily="18" charset="0"/>
                <a:cs typeface="Times New Roman" panose="02020603050405020304" pitchFamily="18" charset="0"/>
              </a:rPr>
              <a:t>:</a:t>
            </a:r>
          </a:p>
          <a:p>
            <a:pPr lvl="1"/>
            <a:r>
              <a:rPr lang="en-US" sz="2000" dirty="0" err="1">
                <a:latin typeface="Times New Roman" panose="02020603050405020304" pitchFamily="18" charset="0"/>
                <a:cs typeface="Times New Roman" panose="02020603050405020304" pitchFamily="18" charset="0"/>
              </a:rPr>
              <a:t>Không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có</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tiểu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mục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nào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1.</a:t>
            </a:r>
          </a:p>
          <a:p>
            <a:pPr lvl="1"/>
            <a:r>
              <a:rPr lang="en-US" sz="2000" dirty="0" err="1">
                <a:latin typeface="Times New Roman" panose="02020603050405020304" pitchFamily="18" charset="0"/>
                <a:cs typeface="Times New Roman" panose="02020603050405020304" pitchFamily="18" charset="0"/>
              </a:rPr>
              <a:t>Đạt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toàn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bộ</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tiểu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mục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2. </a:t>
            </a:r>
          </a:p>
          <a:p>
            <a:pPr lvl="0"/>
            <a:r>
              <a:rPr lang="en-US" sz="2000" dirty="0" err="1">
                <a:latin typeface="Times New Roman" panose="02020603050405020304" pitchFamily="18" charset="0"/>
                <a:cs typeface="Times New Roman" panose="02020603050405020304" pitchFamily="18" charset="0"/>
              </a:rPr>
              <a:t>Tiêu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xếp</a:t>
            </a:r>
            <a:r>
              <a:rPr lang="en-US" sz="2000" dirty="0">
                <a:latin typeface="Times New Roman" panose="02020603050405020304" pitchFamily="18" charset="0"/>
                <a:cs typeface="Times New Roman" panose="02020603050405020304" pitchFamily="18" charset="0"/>
              </a:rPr>
              <a:t> ở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3 </a:t>
            </a:r>
            <a:r>
              <a:rPr lang="en-US" sz="2000" dirty="0" err="1">
                <a:latin typeface="Times New Roman" panose="02020603050405020304" pitchFamily="18" charset="0"/>
                <a:cs typeface="Times New Roman" panose="02020603050405020304" pitchFamily="18" charset="0"/>
              </a:rPr>
              <a:t>nếu</a:t>
            </a:r>
            <a:r>
              <a:rPr lang="en-US" sz="2000" dirty="0">
                <a:latin typeface="Times New Roman" panose="02020603050405020304" pitchFamily="18" charset="0"/>
                <a:cs typeface="Times New Roman" panose="02020603050405020304" pitchFamily="18" charset="0"/>
              </a:rPr>
              <a:t>:</a:t>
            </a:r>
          </a:p>
          <a:p>
            <a:pPr lvl="1"/>
            <a:r>
              <a:rPr lang="en-US" sz="2000" dirty="0" err="1">
                <a:latin typeface="Times New Roman" panose="02020603050405020304" pitchFamily="18" charset="0"/>
                <a:cs typeface="Times New Roman" panose="02020603050405020304" pitchFamily="18" charset="0"/>
              </a:rPr>
              <a:t>Đạt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2.</a:t>
            </a:r>
          </a:p>
          <a:p>
            <a:pPr lvl="1"/>
            <a:r>
              <a:rPr lang="en-US" sz="2000" dirty="0" err="1">
                <a:latin typeface="Times New Roman" panose="02020603050405020304" pitchFamily="18" charset="0"/>
                <a:cs typeface="Times New Roman" panose="02020603050405020304" pitchFamily="18" charset="0"/>
              </a:rPr>
              <a:t>Đạt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toàn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bộ</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tiểu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mục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3.</a:t>
            </a:r>
          </a:p>
          <a:p>
            <a:pPr lvl="0"/>
            <a:r>
              <a:rPr lang="en-US" sz="2000" dirty="0" err="1">
                <a:latin typeface="Times New Roman" panose="02020603050405020304" pitchFamily="18" charset="0"/>
                <a:cs typeface="Times New Roman" panose="02020603050405020304" pitchFamily="18" charset="0"/>
              </a:rPr>
              <a:t>Tiêu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xếp</a:t>
            </a:r>
            <a:r>
              <a:rPr lang="en-US" sz="2000" dirty="0">
                <a:latin typeface="Times New Roman" panose="02020603050405020304" pitchFamily="18" charset="0"/>
                <a:cs typeface="Times New Roman" panose="02020603050405020304" pitchFamily="18" charset="0"/>
              </a:rPr>
              <a:t> ở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4 </a:t>
            </a:r>
            <a:r>
              <a:rPr lang="en-US" sz="2000" dirty="0" err="1">
                <a:latin typeface="Times New Roman" panose="02020603050405020304" pitchFamily="18" charset="0"/>
                <a:cs typeface="Times New Roman" panose="02020603050405020304" pitchFamily="18" charset="0"/>
              </a:rPr>
              <a:t>nếu</a:t>
            </a:r>
            <a:r>
              <a:rPr lang="en-US" sz="2000" dirty="0">
                <a:latin typeface="Times New Roman" panose="02020603050405020304" pitchFamily="18" charset="0"/>
                <a:cs typeface="Times New Roman" panose="02020603050405020304" pitchFamily="18" charset="0"/>
              </a:rPr>
              <a:t>:</a:t>
            </a:r>
          </a:p>
          <a:p>
            <a:pPr lvl="1"/>
            <a:r>
              <a:rPr lang="en-US" sz="2000" dirty="0" err="1">
                <a:latin typeface="Times New Roman" panose="02020603050405020304" pitchFamily="18" charset="0"/>
                <a:cs typeface="Times New Roman" panose="02020603050405020304" pitchFamily="18" charset="0"/>
              </a:rPr>
              <a:t>Đạt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3.</a:t>
            </a:r>
          </a:p>
          <a:p>
            <a:pPr lvl="1"/>
            <a:r>
              <a:rPr lang="en-US" sz="2000" dirty="0" err="1">
                <a:latin typeface="Times New Roman" panose="02020603050405020304" pitchFamily="18" charset="0"/>
                <a:cs typeface="Times New Roman" panose="02020603050405020304" pitchFamily="18" charset="0"/>
              </a:rPr>
              <a:t>Đạt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toàn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bộ</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tiểu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mục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4.</a:t>
            </a:r>
          </a:p>
          <a:p>
            <a:pPr lvl="0"/>
            <a:r>
              <a:rPr lang="en-US" sz="2000" dirty="0" err="1">
                <a:latin typeface="Times New Roman" panose="02020603050405020304" pitchFamily="18" charset="0"/>
                <a:cs typeface="Times New Roman" panose="02020603050405020304" pitchFamily="18" charset="0"/>
              </a:rPr>
              <a:t>Tiêu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xếp</a:t>
            </a:r>
            <a:r>
              <a:rPr lang="en-US" sz="2000" dirty="0">
                <a:latin typeface="Times New Roman" panose="02020603050405020304" pitchFamily="18" charset="0"/>
                <a:cs typeface="Times New Roman" panose="02020603050405020304" pitchFamily="18" charset="0"/>
              </a:rPr>
              <a:t> ở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5 </a:t>
            </a:r>
            <a:r>
              <a:rPr lang="en-US" sz="2000" dirty="0" err="1">
                <a:latin typeface="Times New Roman" panose="02020603050405020304" pitchFamily="18" charset="0"/>
                <a:cs typeface="Times New Roman" panose="02020603050405020304" pitchFamily="18" charset="0"/>
              </a:rPr>
              <a:t>nếu</a:t>
            </a:r>
            <a:r>
              <a:rPr lang="en-US" sz="2000" dirty="0">
                <a:latin typeface="Times New Roman" panose="02020603050405020304" pitchFamily="18" charset="0"/>
                <a:cs typeface="Times New Roman" panose="02020603050405020304" pitchFamily="18" charset="0"/>
              </a:rPr>
              <a:t>:</a:t>
            </a:r>
          </a:p>
          <a:p>
            <a:pPr lvl="1"/>
            <a:r>
              <a:rPr lang="en-US" sz="2000" dirty="0" err="1">
                <a:latin typeface="Times New Roman" panose="02020603050405020304" pitchFamily="18" charset="0"/>
                <a:cs typeface="Times New Roman" panose="02020603050405020304" pitchFamily="18" charset="0"/>
              </a:rPr>
              <a:t>Đạt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4.</a:t>
            </a:r>
          </a:p>
          <a:p>
            <a:pPr lvl="1"/>
            <a:r>
              <a:rPr lang="en-US" sz="2000" dirty="0" err="1">
                <a:latin typeface="Times New Roman" panose="02020603050405020304" pitchFamily="18" charset="0"/>
                <a:cs typeface="Times New Roman" panose="02020603050405020304" pitchFamily="18" charset="0"/>
              </a:rPr>
              <a:t>Đạt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toàn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bộ</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tiểu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mục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mức</a:t>
            </a:r>
            <a:r>
              <a:rPr lang="en-US" sz="2000" dirty="0">
                <a:latin typeface="Times New Roman" panose="02020603050405020304" pitchFamily="18" charset="0"/>
                <a:cs typeface="Times New Roman" panose="02020603050405020304" pitchFamily="18" charset="0"/>
              </a:rPr>
              <a:t> 5.</a:t>
            </a:r>
          </a:p>
          <a:p>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Nếu</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bệnh</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viện</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không</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đạt</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đầy</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đủ</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các</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tiểu</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mục</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trong</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mức</a:t>
            </a:r>
            <a:r>
              <a:rPr lang="en-US" sz="2000" i="1" dirty="0">
                <a:latin typeface="Times New Roman" panose="02020603050405020304" pitchFamily="18" charset="0"/>
                <a:cs typeface="Times New Roman" panose="02020603050405020304" pitchFamily="18" charset="0"/>
              </a:rPr>
              <a:t> 2 (</a:t>
            </a:r>
            <a:r>
              <a:rPr lang="en-US" sz="2000" i="1" dirty="0" err="1">
                <a:latin typeface="Times New Roman" panose="02020603050405020304" pitchFamily="18" charset="0"/>
                <a:cs typeface="Times New Roman" panose="02020603050405020304" pitchFamily="18" charset="0"/>
              </a:rPr>
              <a:t>hoặc</a:t>
            </a:r>
            <a:r>
              <a:rPr lang="en-US" sz="2000" i="1" dirty="0">
                <a:latin typeface="Times New Roman" panose="02020603050405020304" pitchFamily="18" charset="0"/>
                <a:cs typeface="Times New Roman" panose="02020603050405020304" pitchFamily="18" charset="0"/>
              </a:rPr>
              <a:t> 3, 4, 5) </a:t>
            </a:r>
            <a:r>
              <a:rPr lang="en-US" sz="2000" i="1" dirty="0" err="1">
                <a:latin typeface="Times New Roman" panose="02020603050405020304" pitchFamily="18" charset="0"/>
                <a:cs typeface="Times New Roman" panose="02020603050405020304" pitchFamily="18" charset="0"/>
              </a:rPr>
              <a:t>thì</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bệnh</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viện</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chỉ</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được</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đánh</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giá</a:t>
            </a:r>
            <a:r>
              <a:rPr lang="en-US" sz="2000" i="1" dirty="0">
                <a:latin typeface="Times New Roman" panose="02020603050405020304" pitchFamily="18" charset="0"/>
                <a:cs typeface="Times New Roman" panose="02020603050405020304" pitchFamily="18" charset="0"/>
              </a:rPr>
              <a:t> ở </a:t>
            </a:r>
            <a:r>
              <a:rPr lang="en-US" sz="2000" i="1" dirty="0" err="1">
                <a:latin typeface="Times New Roman" panose="02020603050405020304" pitchFamily="18" charset="0"/>
                <a:cs typeface="Times New Roman" panose="02020603050405020304" pitchFamily="18" charset="0"/>
              </a:rPr>
              <a:t>mức</a:t>
            </a:r>
            <a:r>
              <a:rPr lang="en-US" sz="2000" i="1" dirty="0">
                <a:latin typeface="Times New Roman" panose="02020603050405020304" pitchFamily="18" charset="0"/>
                <a:cs typeface="Times New Roman" panose="02020603050405020304" pitchFamily="18" charset="0"/>
              </a:rPr>
              <a:t> 1.</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97378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8816"/>
            <a:ext cx="10515600" cy="549275"/>
          </a:xfrm>
        </p:spPr>
        <p:txBody>
          <a:bodyPr>
            <a:normAutofit fontScale="90000"/>
          </a:bodyPr>
          <a:lstStyle/>
          <a:p>
            <a:pPr lvl="1" algn="l" rtl="0">
              <a:lnSpc>
                <a:spcPct val="90000"/>
              </a:lnSpc>
              <a:spcBef>
                <a:spcPct val="0"/>
              </a:spcBef>
            </a:pPr>
            <a:r>
              <a:rPr lang="en-US" sz="3100" b="1" dirty="0" err="1" smtClean="0">
                <a:solidFill>
                  <a:srgbClr val="FF0000"/>
                </a:solidFill>
                <a:latin typeface="Times New Roman" panose="02020603050405020304" pitchFamily="18" charset="0"/>
                <a:cs typeface="Times New Roman" panose="02020603050405020304" pitchFamily="18" charset="0"/>
              </a:rPr>
              <a:t>Nguyên</a:t>
            </a:r>
            <a:r>
              <a:rPr lang="en-US" sz="3100" b="1" dirty="0" smtClean="0">
                <a:solidFill>
                  <a:srgbClr val="FF0000"/>
                </a:solidFill>
                <a:latin typeface="Times New Roman" panose="02020603050405020304" pitchFamily="18" charset="0"/>
                <a:cs typeface="Times New Roman" panose="02020603050405020304" pitchFamily="18" charset="0"/>
              </a:rPr>
              <a:t> </a:t>
            </a:r>
            <a:r>
              <a:rPr lang="en-US" sz="3100" b="1" dirty="0" err="1" smtClean="0">
                <a:solidFill>
                  <a:srgbClr val="FF0000"/>
                </a:solidFill>
                <a:latin typeface="Times New Roman" panose="02020603050405020304" pitchFamily="18" charset="0"/>
                <a:cs typeface="Times New Roman" panose="02020603050405020304" pitchFamily="18" charset="0"/>
              </a:rPr>
              <a:t>tắc</a:t>
            </a:r>
            <a:r>
              <a:rPr lang="en-US" sz="3100" b="1" dirty="0" smtClean="0">
                <a:solidFill>
                  <a:srgbClr val="FF0000"/>
                </a:solidFill>
                <a:latin typeface="Times New Roman" panose="02020603050405020304" pitchFamily="18" charset="0"/>
                <a:cs typeface="Times New Roman" panose="02020603050405020304" pitchFamily="18" charset="0"/>
              </a:rPr>
              <a:t> </a:t>
            </a:r>
            <a:r>
              <a:rPr lang="en-US" sz="3100" b="1" dirty="0" err="1" smtClean="0">
                <a:solidFill>
                  <a:srgbClr val="FF0000"/>
                </a:solidFill>
                <a:latin typeface="Times New Roman" panose="02020603050405020304" pitchFamily="18" charset="0"/>
                <a:cs typeface="Times New Roman" panose="02020603050405020304" pitchFamily="18" charset="0"/>
              </a:rPr>
              <a:t>đánh</a:t>
            </a:r>
            <a:r>
              <a:rPr lang="en-US" sz="3100" b="1" dirty="0" smtClean="0">
                <a:solidFill>
                  <a:srgbClr val="FF0000"/>
                </a:solidFill>
                <a:latin typeface="Times New Roman" panose="02020603050405020304" pitchFamily="18" charset="0"/>
                <a:cs typeface="Times New Roman" panose="02020603050405020304" pitchFamily="18" charset="0"/>
              </a:rPr>
              <a:t> </a:t>
            </a:r>
            <a:r>
              <a:rPr lang="en-US" sz="3100" b="1" dirty="0" err="1" smtClean="0">
                <a:solidFill>
                  <a:srgbClr val="FF0000"/>
                </a:solidFill>
                <a:latin typeface="Times New Roman" panose="02020603050405020304" pitchFamily="18" charset="0"/>
                <a:cs typeface="Times New Roman" panose="02020603050405020304" pitchFamily="18" charset="0"/>
              </a:rPr>
              <a:t>giá</a:t>
            </a:r>
            <a:r>
              <a:rPr lang="en-US" sz="3100" b="1" dirty="0" smtClean="0">
                <a:solidFill>
                  <a:srgbClr val="FF0000"/>
                </a:solidFill>
                <a:latin typeface="Times New Roman" panose="02020603050405020304" pitchFamily="18" charset="0"/>
                <a:cs typeface="Times New Roman" panose="02020603050405020304" pitchFamily="18" charset="0"/>
              </a:rPr>
              <a:t> </a:t>
            </a:r>
            <a:r>
              <a:rPr lang="en-US" sz="3100" b="1" dirty="0" err="1" smtClean="0">
                <a:solidFill>
                  <a:srgbClr val="FF0000"/>
                </a:solidFill>
                <a:latin typeface="Times New Roman" panose="02020603050405020304" pitchFamily="18" charset="0"/>
                <a:cs typeface="Times New Roman" panose="02020603050405020304" pitchFamily="18" charset="0"/>
              </a:rPr>
              <a:t>các</a:t>
            </a:r>
            <a:r>
              <a:rPr lang="en-US" sz="3100" b="1" dirty="0" smtClean="0">
                <a:solidFill>
                  <a:srgbClr val="FF0000"/>
                </a:solidFill>
                <a:latin typeface="Times New Roman" panose="02020603050405020304" pitchFamily="18" charset="0"/>
                <a:cs typeface="Times New Roman" panose="02020603050405020304" pitchFamily="18" charset="0"/>
              </a:rPr>
              <a:t> </a:t>
            </a:r>
            <a:r>
              <a:rPr lang="en-US" sz="3100" b="1" dirty="0" err="1" smtClean="0">
                <a:solidFill>
                  <a:srgbClr val="FF0000"/>
                </a:solidFill>
                <a:latin typeface="Times New Roman" panose="02020603050405020304" pitchFamily="18" charset="0"/>
                <a:cs typeface="Times New Roman" panose="02020603050405020304" pitchFamily="18" charset="0"/>
              </a:rPr>
              <a:t>tiểu</a:t>
            </a:r>
            <a:r>
              <a:rPr lang="en-US" sz="3100" b="1" dirty="0" smtClean="0">
                <a:solidFill>
                  <a:srgbClr val="FF0000"/>
                </a:solidFill>
                <a:latin typeface="Times New Roman" panose="02020603050405020304" pitchFamily="18" charset="0"/>
                <a:cs typeface="Times New Roman" panose="02020603050405020304" pitchFamily="18" charset="0"/>
              </a:rPr>
              <a:t> </a:t>
            </a:r>
            <a:r>
              <a:rPr lang="en-US" sz="3100" b="1" dirty="0" err="1" smtClean="0">
                <a:solidFill>
                  <a:srgbClr val="FF0000"/>
                </a:solidFill>
                <a:latin typeface="Times New Roman" panose="02020603050405020304" pitchFamily="18" charset="0"/>
                <a:cs typeface="Times New Roman" panose="02020603050405020304" pitchFamily="18" charset="0"/>
              </a:rPr>
              <a:t>mục</a:t>
            </a:r>
            <a:r>
              <a:rPr lang="en-US" sz="2600" dirty="0" smtClean="0">
                <a:solidFill>
                  <a:srgbClr val="FF0000"/>
                </a:solidFill>
                <a:latin typeface="Times New Roman" panose="02020603050405020304" pitchFamily="18" charset="0"/>
                <a:cs typeface="Times New Roman" panose="02020603050405020304" pitchFamily="18" charset="0"/>
              </a:rPr>
              <a:t/>
            </a:r>
            <a:br>
              <a:rPr lang="en-US" sz="2600" dirty="0" smtClean="0">
                <a:solidFill>
                  <a:srgbClr val="FF0000"/>
                </a:solidFill>
                <a:latin typeface="Times New Roman" panose="02020603050405020304" pitchFamily="18" charset="0"/>
                <a:cs typeface="Times New Roman" panose="02020603050405020304" pitchFamily="18" charset="0"/>
              </a:rPr>
            </a:br>
            <a:endParaRPr lang="en-US" dirty="0">
              <a:solidFill>
                <a:srgbClr val="FF0000"/>
              </a:solidFill>
            </a:endParaRPr>
          </a:p>
        </p:txBody>
      </p:sp>
      <p:sp>
        <p:nvSpPr>
          <p:cNvPr id="3" name="Content Placeholder 2"/>
          <p:cNvSpPr>
            <a:spLocks noGrp="1"/>
          </p:cNvSpPr>
          <p:nvPr>
            <p:ph idx="1"/>
          </p:nvPr>
        </p:nvSpPr>
        <p:spPr>
          <a:xfrm>
            <a:off x="838200" y="1058091"/>
            <a:ext cx="10515600" cy="5118872"/>
          </a:xfrm>
        </p:spPr>
        <p:txBody>
          <a:bodyPr>
            <a:normAutofit/>
          </a:bodyPr>
          <a:lstStyle/>
          <a:p>
            <a:pPr lvl="0"/>
            <a:r>
              <a:rPr lang="en-US" sz="2600" dirty="0" err="1" smtClean="0">
                <a:latin typeface="Times New Roman" panose="02020603050405020304" pitchFamily="18" charset="0"/>
                <a:cs typeface="Times New Roman" panose="02020603050405020304" pitchFamily="18" charset="0"/>
              </a:rPr>
              <a:t>Mỗi</a:t>
            </a:r>
            <a:r>
              <a:rPr lang="en-US" sz="2600" dirty="0" smtClean="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một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tiểu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mục</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của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tiêu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chí</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được</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đánh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giá</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là</a:t>
            </a:r>
            <a:r>
              <a:rPr lang="en-US" sz="2600" dirty="0">
                <a:latin typeface="Times New Roman" panose="02020603050405020304" pitchFamily="18" charset="0"/>
                <a:cs typeface="Times New Roman" panose="02020603050405020304" pitchFamily="18" charset="0"/>
              </a:rPr>
              <a:t> “</a:t>
            </a:r>
            <a:r>
              <a:rPr lang="en-US" sz="2600" b="1" i="1" dirty="0" err="1">
                <a:latin typeface="Times New Roman" panose="02020603050405020304" pitchFamily="18" charset="0"/>
                <a:cs typeface="Times New Roman" panose="02020603050405020304" pitchFamily="18" charset="0"/>
              </a:rPr>
              <a:t>đạt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hoặc</a:t>
            </a:r>
            <a:r>
              <a:rPr lang="en-US" sz="2600" dirty="0">
                <a:latin typeface="Times New Roman" panose="02020603050405020304" pitchFamily="18" charset="0"/>
                <a:cs typeface="Times New Roman" panose="02020603050405020304" pitchFamily="18" charset="0"/>
              </a:rPr>
              <a:t> “</a:t>
            </a:r>
            <a:r>
              <a:rPr lang="en-US" sz="2600" b="1" i="1" dirty="0" err="1">
                <a:latin typeface="Times New Roman" panose="02020603050405020304" pitchFamily="18" charset="0"/>
                <a:cs typeface="Times New Roman" panose="02020603050405020304" pitchFamily="18" charset="0"/>
              </a:rPr>
              <a:t>không</a:t>
            </a:r>
            <a:r>
              <a:rPr lang="en-US" sz="2600" b="1" i="1" dirty="0">
                <a:latin typeface="Times New Roman" panose="02020603050405020304" pitchFamily="18" charset="0"/>
                <a:cs typeface="Times New Roman" panose="02020603050405020304" pitchFamily="18" charset="0"/>
              </a:rPr>
              <a:t> </a:t>
            </a:r>
            <a:r>
              <a:rPr lang="en-US" sz="2600" b="1" i="1" dirty="0" err="1">
                <a:latin typeface="Times New Roman" panose="02020603050405020304" pitchFamily="18" charset="0"/>
                <a:cs typeface="Times New Roman" panose="02020603050405020304" pitchFamily="18" charset="0"/>
              </a:rPr>
              <a:t>đạt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riêng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các</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tiểu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mục</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trong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mức</a:t>
            </a:r>
            <a:r>
              <a:rPr lang="en-US" sz="2600" dirty="0">
                <a:latin typeface="Times New Roman" panose="02020603050405020304" pitchFamily="18" charset="0"/>
                <a:cs typeface="Times New Roman" panose="02020603050405020304" pitchFamily="18" charset="0"/>
              </a:rPr>
              <a:t> 1 (</a:t>
            </a:r>
            <a:r>
              <a:rPr lang="en-US" sz="2600" dirty="0" err="1">
                <a:latin typeface="Times New Roman" panose="02020603050405020304" pitchFamily="18" charset="0"/>
                <a:cs typeface="Times New Roman" panose="02020603050405020304" pitchFamily="18" charset="0"/>
              </a:rPr>
              <a:t>mang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nghĩa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âm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tính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được</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đánh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giá</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là</a:t>
            </a:r>
            <a:r>
              <a:rPr lang="en-US" sz="2600" dirty="0">
                <a:latin typeface="Times New Roman" panose="02020603050405020304" pitchFamily="18" charset="0"/>
                <a:cs typeface="Times New Roman" panose="02020603050405020304" pitchFamily="18" charset="0"/>
              </a:rPr>
              <a:t> “</a:t>
            </a:r>
            <a:r>
              <a:rPr lang="en-US" sz="2600" b="1" i="1" dirty="0" err="1">
                <a:latin typeface="Times New Roman" panose="02020603050405020304" pitchFamily="18" charset="0"/>
                <a:cs typeface="Times New Roman" panose="02020603050405020304" pitchFamily="18" charset="0"/>
              </a:rPr>
              <a:t>có</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hoặc</a:t>
            </a:r>
            <a:r>
              <a:rPr lang="en-US" sz="2600" dirty="0">
                <a:latin typeface="Times New Roman" panose="02020603050405020304" pitchFamily="18" charset="0"/>
                <a:cs typeface="Times New Roman" panose="02020603050405020304" pitchFamily="18" charset="0"/>
              </a:rPr>
              <a:t> “</a:t>
            </a:r>
            <a:r>
              <a:rPr lang="en-US" sz="2600" b="1" i="1" dirty="0" err="1">
                <a:latin typeface="Times New Roman" panose="02020603050405020304" pitchFamily="18" charset="0"/>
                <a:cs typeface="Times New Roman" panose="02020603050405020304" pitchFamily="18" charset="0"/>
              </a:rPr>
              <a:t>không</a:t>
            </a:r>
            <a:r>
              <a:rPr lang="en-US" sz="2600" b="1" i="1" dirty="0">
                <a:latin typeface="Times New Roman" panose="02020603050405020304" pitchFamily="18" charset="0"/>
                <a:cs typeface="Times New Roman" panose="02020603050405020304" pitchFamily="18" charset="0"/>
              </a:rPr>
              <a:t>”</a:t>
            </a:r>
            <a:r>
              <a:rPr lang="en-US" sz="2600" dirty="0">
                <a:latin typeface="Times New Roman" panose="02020603050405020304" pitchFamily="18" charset="0"/>
                <a:cs typeface="Times New Roman" panose="02020603050405020304" pitchFamily="18" charset="0"/>
              </a:rPr>
              <a:t>).</a:t>
            </a:r>
          </a:p>
          <a:p>
            <a:pPr lvl="0"/>
            <a:r>
              <a:rPr lang="en-US" sz="2600" dirty="0" err="1">
                <a:latin typeface="Times New Roman" panose="02020603050405020304" pitchFamily="18" charset="0"/>
                <a:cs typeface="Times New Roman" panose="02020603050405020304" pitchFamily="18" charset="0"/>
              </a:rPr>
              <a:t>Một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tiểu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mục</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được</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đánh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giá</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là</a:t>
            </a:r>
            <a:r>
              <a:rPr lang="en-US" sz="2600" dirty="0">
                <a:latin typeface="Times New Roman" panose="02020603050405020304" pitchFamily="18" charset="0"/>
                <a:cs typeface="Times New Roman" panose="02020603050405020304" pitchFamily="18" charset="0"/>
              </a:rPr>
              <a:t> “</a:t>
            </a:r>
            <a:r>
              <a:rPr lang="en-US" sz="2600" b="1" i="1" dirty="0" err="1">
                <a:latin typeface="Times New Roman" panose="02020603050405020304" pitchFamily="18" charset="0"/>
                <a:cs typeface="Times New Roman" panose="02020603050405020304" pitchFamily="18" charset="0"/>
              </a:rPr>
              <a:t>đạt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cần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tuân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thủ</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triệt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để</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theo</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nguyên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tắc</a:t>
            </a:r>
            <a:r>
              <a:rPr lang="en-US" sz="2600" dirty="0">
                <a:latin typeface="Times New Roman" panose="02020603050405020304" pitchFamily="18" charset="0"/>
                <a:cs typeface="Times New Roman" panose="02020603050405020304" pitchFamily="18" charset="0"/>
              </a:rPr>
              <a:t>:    “</a:t>
            </a:r>
            <a:r>
              <a:rPr lang="en-US" sz="2600" b="1" i="1" dirty="0" err="1">
                <a:latin typeface="Times New Roman" panose="02020603050405020304" pitchFamily="18" charset="0"/>
                <a:cs typeface="Times New Roman" panose="02020603050405020304" pitchFamily="18" charset="0"/>
              </a:rPr>
              <a:t>hoặc</a:t>
            </a:r>
            <a:r>
              <a:rPr lang="en-US" sz="2600" b="1" i="1" dirty="0">
                <a:latin typeface="Times New Roman" panose="02020603050405020304" pitchFamily="18" charset="0"/>
                <a:cs typeface="Times New Roman" panose="02020603050405020304" pitchFamily="18" charset="0"/>
              </a:rPr>
              <a:t> </a:t>
            </a:r>
            <a:r>
              <a:rPr lang="en-US" sz="2600" b="1" i="1" dirty="0" err="1">
                <a:latin typeface="Times New Roman" panose="02020603050405020304" pitchFamily="18" charset="0"/>
                <a:cs typeface="Times New Roman" panose="02020603050405020304" pitchFamily="18" charset="0"/>
              </a:rPr>
              <a:t>không</a:t>
            </a:r>
            <a:r>
              <a:rPr lang="en-US" sz="2600" b="1" i="1" dirty="0">
                <a:latin typeface="Times New Roman" panose="02020603050405020304" pitchFamily="18" charset="0"/>
                <a:cs typeface="Times New Roman" panose="02020603050405020304" pitchFamily="18" charset="0"/>
              </a:rPr>
              <a:t>, </a:t>
            </a:r>
            <a:r>
              <a:rPr lang="en-US" sz="2600" b="1" i="1" dirty="0" err="1">
                <a:latin typeface="Times New Roman" panose="02020603050405020304" pitchFamily="18" charset="0"/>
                <a:cs typeface="Times New Roman" panose="02020603050405020304" pitchFamily="18" charset="0"/>
              </a:rPr>
              <a:t>hoặc</a:t>
            </a:r>
            <a:r>
              <a:rPr lang="en-US" sz="2600" b="1" i="1" dirty="0">
                <a:latin typeface="Times New Roman" panose="02020603050405020304" pitchFamily="18" charset="0"/>
                <a:cs typeface="Times New Roman" panose="02020603050405020304" pitchFamily="18" charset="0"/>
              </a:rPr>
              <a:t> </a:t>
            </a:r>
            <a:r>
              <a:rPr lang="en-US" sz="2600" b="1" i="1" dirty="0" err="1">
                <a:latin typeface="Times New Roman" panose="02020603050405020304" pitchFamily="18" charset="0"/>
                <a:cs typeface="Times New Roman" panose="02020603050405020304" pitchFamily="18" charset="0"/>
              </a:rPr>
              <a:t>tất</a:t>
            </a:r>
            <a:r>
              <a:rPr lang="en-US" sz="2600" b="1" i="1" dirty="0">
                <a:latin typeface="Times New Roman" panose="02020603050405020304" pitchFamily="18" charset="0"/>
                <a:cs typeface="Times New Roman" panose="02020603050405020304" pitchFamily="18" charset="0"/>
              </a:rPr>
              <a:t> </a:t>
            </a:r>
            <a:r>
              <a:rPr lang="en-US" sz="2600" b="1" i="1" dirty="0" err="1">
                <a:latin typeface="Times New Roman" panose="02020603050405020304" pitchFamily="18" charset="0"/>
                <a:cs typeface="Times New Roman" panose="02020603050405020304" pitchFamily="18" charset="0"/>
              </a:rPr>
              <a:t>cả</a:t>
            </a:r>
            <a:r>
              <a:rPr lang="en-US" sz="2600" dirty="0">
                <a:latin typeface="Times New Roman" panose="02020603050405020304" pitchFamily="18" charset="0"/>
                <a:cs typeface="Times New Roman" panose="02020603050405020304" pitchFamily="18" charset="0"/>
              </a:rPr>
              <a:t>”.</a:t>
            </a:r>
          </a:p>
          <a:p>
            <a:pPr lvl="0"/>
            <a:r>
              <a:rPr lang="en-US" sz="2600" dirty="0" err="1">
                <a:latin typeface="Times New Roman" panose="02020603050405020304" pitchFamily="18" charset="0"/>
                <a:cs typeface="Times New Roman" panose="02020603050405020304" pitchFamily="18" charset="0"/>
              </a:rPr>
              <a:t>Phạm</a:t>
            </a:r>
            <a:r>
              <a:rPr lang="en-US" sz="2600" dirty="0">
                <a:latin typeface="Times New Roman" panose="02020603050405020304" pitchFamily="18" charset="0"/>
                <a:cs typeface="Times New Roman" panose="02020603050405020304" pitchFamily="18" charset="0"/>
              </a:rPr>
              <a:t> vi </a:t>
            </a:r>
            <a:r>
              <a:rPr lang="en-US" sz="2600" dirty="0" err="1">
                <a:latin typeface="Times New Roman" panose="02020603050405020304" pitchFamily="18" charset="0"/>
                <a:cs typeface="Times New Roman" panose="02020603050405020304" pitchFamily="18" charset="0"/>
              </a:rPr>
              <a:t>thời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gian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đánh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giá</a:t>
            </a:r>
            <a:r>
              <a:rPr lang="en-US" sz="2600" dirty="0">
                <a:latin typeface="Times New Roman" panose="02020603050405020304" pitchFamily="18" charset="0"/>
                <a:cs typeface="Times New Roman" panose="02020603050405020304" pitchFamily="18" charset="0"/>
              </a:rPr>
              <a:t>:</a:t>
            </a:r>
          </a:p>
          <a:p>
            <a:pPr lvl="1"/>
            <a:r>
              <a:rPr lang="en-US" sz="2600" dirty="0" err="1">
                <a:latin typeface="Times New Roman" panose="02020603050405020304" pitchFamily="18" charset="0"/>
                <a:cs typeface="Times New Roman" panose="02020603050405020304" pitchFamily="18" charset="0"/>
              </a:rPr>
              <a:t>Tại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thời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điểm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đánh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giá</a:t>
            </a:r>
            <a:r>
              <a:rPr lang="en-US" sz="2600" dirty="0">
                <a:latin typeface="Times New Roman" panose="02020603050405020304" pitchFamily="18" charset="0"/>
                <a:cs typeface="Times New Roman" panose="02020603050405020304" pitchFamily="18" charset="0"/>
              </a:rPr>
              <a:t> </a:t>
            </a:r>
          </a:p>
          <a:p>
            <a:pPr lvl="1"/>
            <a:r>
              <a:rPr lang="en-US" sz="2600" dirty="0" err="1">
                <a:latin typeface="Times New Roman" panose="02020603050405020304" pitchFamily="18" charset="0"/>
                <a:cs typeface="Times New Roman" panose="02020603050405020304" pitchFamily="18" charset="0"/>
              </a:rPr>
              <a:t>Trong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vòng</a:t>
            </a:r>
            <a:r>
              <a:rPr lang="en-US" sz="2600" dirty="0">
                <a:latin typeface="Times New Roman" panose="02020603050405020304" pitchFamily="18" charset="0"/>
                <a:cs typeface="Times New Roman" panose="02020603050405020304" pitchFamily="18" charset="0"/>
              </a:rPr>
              <a:t> 1 </a:t>
            </a:r>
            <a:r>
              <a:rPr lang="en-US" sz="2600" dirty="0" err="1">
                <a:latin typeface="Times New Roman" panose="02020603050405020304" pitchFamily="18" charset="0"/>
                <a:cs typeface="Times New Roman" panose="02020603050405020304" pitchFamily="18" charset="0"/>
              </a:rPr>
              <a:t>năm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trước</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thời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điểm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đánh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giá</a:t>
            </a:r>
            <a:endParaRPr lang="en-US" sz="2600" dirty="0">
              <a:latin typeface="Times New Roman" panose="02020603050405020304" pitchFamily="18" charset="0"/>
              <a:cs typeface="Times New Roman" panose="02020603050405020304" pitchFamily="18" charset="0"/>
            </a:endParaRPr>
          </a:p>
          <a:p>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Ví</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dụ</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tiểu</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mục</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Các</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khoa</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lâm</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sàng</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và</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cận</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lâm</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sàng</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có</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đầy</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đủ</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bồn</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rửa</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tay</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cho</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nhân</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viên</a:t>
            </a:r>
            <a:r>
              <a:rPr lang="en-US" sz="2600" i="1" dirty="0">
                <a:latin typeface="Times New Roman" panose="02020603050405020304" pitchFamily="18" charset="0"/>
                <a:cs typeface="Times New Roman" panose="02020603050405020304" pitchFamily="18" charset="0"/>
              </a:rPr>
              <a:t> y </a:t>
            </a:r>
            <a:r>
              <a:rPr lang="en-US" sz="2600" i="1" dirty="0" err="1">
                <a:latin typeface="Times New Roman" panose="02020603050405020304" pitchFamily="18" charset="0"/>
                <a:cs typeface="Times New Roman" panose="02020603050405020304" pitchFamily="18" charset="0"/>
              </a:rPr>
              <a:t>tế</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chỉ</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được</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xếp</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là</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đạt</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nếu</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toàn</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bộ</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các</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khoa</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lâm</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sàng</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và</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cận</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lâm</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sàng</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trong</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toàn</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bệnh</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viện</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đều</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có</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bồn</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rửa</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tay</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Nếu</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bất</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kỳ</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một</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khoanào</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không</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có</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bồn</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rửa</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tay</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sẽ</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đánh</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giá</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là</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không</a:t>
            </a:r>
            <a:r>
              <a:rPr lang="en-US" sz="2600" i="1" dirty="0">
                <a:latin typeface="Times New Roman" panose="02020603050405020304" pitchFamily="18" charset="0"/>
                <a:cs typeface="Times New Roman" panose="02020603050405020304" pitchFamily="18" charset="0"/>
              </a:rPr>
              <a:t> </a:t>
            </a:r>
            <a:r>
              <a:rPr lang="en-US" sz="2600" i="1" dirty="0" err="1">
                <a:latin typeface="Times New Roman" panose="02020603050405020304" pitchFamily="18" charset="0"/>
                <a:cs typeface="Times New Roman" panose="02020603050405020304" pitchFamily="18" charset="0"/>
              </a:rPr>
              <a:t>đạt</a:t>
            </a:r>
            <a:r>
              <a:rPr lang="en-US" sz="2600" i="1" dirty="0">
                <a:latin typeface="Times New Roman" panose="02020603050405020304" pitchFamily="18" charset="0"/>
                <a:cs typeface="Times New Roman" panose="02020603050405020304" pitchFamily="18" charset="0"/>
              </a:rPr>
              <a:t>”.</a:t>
            </a:r>
            <a:endParaRPr lang="en-US" sz="26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872945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7200"/>
            <a:ext cx="10515600" cy="6087291"/>
          </a:xfrm>
        </p:spPr>
        <p:txBody>
          <a:bodyPr>
            <a:normAutofit/>
          </a:bodyPr>
          <a:lstStyle/>
          <a:p>
            <a:pPr marL="457200" lvl="1" indent="0">
              <a:buNone/>
            </a:pPr>
            <a:r>
              <a:rPr lang="en-US" sz="3200" b="1" dirty="0" err="1">
                <a:solidFill>
                  <a:srgbClr val="FF0000"/>
                </a:solidFill>
                <a:latin typeface="Times New Roman" panose="02020603050405020304" pitchFamily="18" charset="0"/>
                <a:cs typeface="Times New Roman" panose="02020603050405020304" pitchFamily="18" charset="0"/>
              </a:rPr>
              <a:t>Phương</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thức</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đánh</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giá</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các</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tiểu</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mục</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của</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tiêu</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chí</a:t>
            </a:r>
            <a:endParaRPr lang="en-US" sz="3200" dirty="0">
              <a:solidFill>
                <a:srgbClr val="FF0000"/>
              </a:solidFill>
              <a:latin typeface="Times New Roman" panose="02020603050405020304" pitchFamily="18" charset="0"/>
              <a:cs typeface="Times New Roman" panose="02020603050405020304" pitchFamily="18" charset="0"/>
            </a:endParaRPr>
          </a:p>
          <a:p>
            <a:pPr lvl="0"/>
            <a:r>
              <a:rPr lang="en-US" sz="2600" dirty="0" err="1">
                <a:latin typeface="Times New Roman" panose="02020603050405020304" pitchFamily="18" charset="0"/>
                <a:cs typeface="Times New Roman" panose="02020603050405020304" pitchFamily="18" charset="0"/>
              </a:rPr>
              <a:t>Quan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sát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thực</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trạng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theo</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dõi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hoạt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động</a:t>
            </a:r>
            <a:r>
              <a:rPr lang="en-US" sz="2600" dirty="0">
                <a:latin typeface="Times New Roman" panose="02020603050405020304" pitchFamily="18" charset="0"/>
                <a:cs typeface="Times New Roman" panose="02020603050405020304" pitchFamily="18" charset="0"/>
              </a:rPr>
              <a:t>.</a:t>
            </a:r>
          </a:p>
          <a:p>
            <a:pPr lvl="0"/>
            <a:r>
              <a:rPr lang="en-US" sz="2600" dirty="0" err="1">
                <a:latin typeface="Times New Roman" panose="02020603050405020304" pitchFamily="18" charset="0"/>
                <a:cs typeface="Times New Roman" panose="02020603050405020304" pitchFamily="18" charset="0"/>
              </a:rPr>
              <a:t>Tra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cứu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sổ</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sách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máy</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tính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văn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bản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nhật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ký</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tài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liệu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số</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liệu</a:t>
            </a:r>
            <a:r>
              <a:rPr lang="en-US" sz="2600" dirty="0">
                <a:latin typeface="Times New Roman" panose="02020603050405020304" pitchFamily="18" charset="0"/>
                <a:cs typeface="Times New Roman" panose="02020603050405020304" pitchFamily="18" charset="0"/>
              </a:rPr>
              <a:t>…</a:t>
            </a:r>
          </a:p>
          <a:p>
            <a:pPr lvl="0"/>
            <a:r>
              <a:rPr lang="en-US" sz="2600" dirty="0" err="1">
                <a:latin typeface="Times New Roman" panose="02020603050405020304" pitchFamily="18" charset="0"/>
                <a:cs typeface="Times New Roman" panose="02020603050405020304" pitchFamily="18" charset="0"/>
              </a:rPr>
              <a:t>Kiểm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tra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phỏng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vấn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nhanh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nhân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viên</a:t>
            </a:r>
            <a:r>
              <a:rPr lang="en-US" sz="2600" dirty="0">
                <a:latin typeface="Times New Roman" panose="02020603050405020304" pitchFamily="18" charset="0"/>
                <a:cs typeface="Times New Roman" panose="02020603050405020304" pitchFamily="18" charset="0"/>
              </a:rPr>
              <a:t> y </a:t>
            </a:r>
            <a:r>
              <a:rPr lang="en-US" sz="2600" dirty="0" err="1">
                <a:latin typeface="Times New Roman" panose="02020603050405020304" pitchFamily="18" charset="0"/>
                <a:cs typeface="Times New Roman" panose="02020603050405020304" pitchFamily="18" charset="0"/>
              </a:rPr>
              <a:t>tế</a:t>
            </a:r>
            <a:r>
              <a:rPr lang="en-US" sz="2600" dirty="0">
                <a:latin typeface="Times New Roman" panose="02020603050405020304" pitchFamily="18" charset="0"/>
                <a:cs typeface="Times New Roman" panose="02020603050405020304" pitchFamily="18" charset="0"/>
              </a:rPr>
              <a:t>/</a:t>
            </a:r>
            <a:r>
              <a:rPr lang="en-US" sz="2600" dirty="0" err="1">
                <a:latin typeface="Times New Roman" panose="02020603050405020304" pitchFamily="18" charset="0"/>
                <a:cs typeface="Times New Roman" panose="02020603050405020304" pitchFamily="18" charset="0"/>
              </a:rPr>
              <a:t>người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bệnh</a:t>
            </a:r>
            <a:r>
              <a:rPr lang="en-US" sz="2600" dirty="0">
                <a:latin typeface="Times New Roman" panose="02020603050405020304" pitchFamily="18" charset="0"/>
                <a:cs typeface="Times New Roman" panose="02020603050405020304" pitchFamily="18" charset="0"/>
              </a:rPr>
              <a:t>/</a:t>
            </a:r>
            <a:r>
              <a:rPr lang="en-US" sz="2600" dirty="0" err="1">
                <a:latin typeface="Times New Roman" panose="02020603050405020304" pitchFamily="18" charset="0"/>
                <a:cs typeface="Times New Roman" panose="02020603050405020304" pitchFamily="18" charset="0"/>
              </a:rPr>
              <a:t>người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nhà</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người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bệnh</a:t>
            </a:r>
            <a:r>
              <a:rPr lang="en-US" sz="2600" dirty="0">
                <a:latin typeface="Times New Roman" panose="02020603050405020304" pitchFamily="18" charset="0"/>
                <a:cs typeface="Times New Roman" panose="02020603050405020304" pitchFamily="18" charset="0"/>
              </a:rPr>
              <a:t>. </a:t>
            </a:r>
            <a:endParaRPr lang="en-US" sz="2600" dirty="0" smtClean="0">
              <a:latin typeface="Times New Roman" panose="02020603050405020304" pitchFamily="18" charset="0"/>
              <a:cs typeface="Times New Roman" panose="02020603050405020304" pitchFamily="18" charset="0"/>
            </a:endParaRPr>
          </a:p>
          <a:p>
            <a:pPr lvl="0"/>
            <a:endParaRPr lang="en-US" sz="2600" dirty="0">
              <a:latin typeface="Times New Roman" panose="02020603050405020304" pitchFamily="18" charset="0"/>
              <a:cs typeface="Times New Roman" panose="02020603050405020304" pitchFamily="18" charset="0"/>
            </a:endParaRPr>
          </a:p>
          <a:p>
            <a:pPr marL="457200" lvl="1" indent="0">
              <a:buNone/>
            </a:pPr>
            <a:r>
              <a:rPr lang="en-US" sz="3200" b="1" dirty="0" err="1">
                <a:solidFill>
                  <a:srgbClr val="FF0000"/>
                </a:solidFill>
                <a:latin typeface="Times New Roman" panose="02020603050405020304" pitchFamily="18" charset="0"/>
                <a:cs typeface="Times New Roman" panose="02020603050405020304" pitchFamily="18" charset="0"/>
              </a:rPr>
              <a:t>Phương</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châm</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áp</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dụng</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đánh</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giá</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Bộ</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tiêu</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chí</a:t>
            </a:r>
            <a:endParaRPr lang="en-US" sz="3200" dirty="0">
              <a:solidFill>
                <a:srgbClr val="FF0000"/>
              </a:solidFill>
              <a:latin typeface="Times New Roman" panose="02020603050405020304" pitchFamily="18" charset="0"/>
              <a:cs typeface="Times New Roman" panose="02020603050405020304" pitchFamily="18" charset="0"/>
            </a:endParaRPr>
          </a:p>
          <a:p>
            <a:pPr lvl="0"/>
            <a:r>
              <a:rPr lang="en-US" sz="2600" dirty="0" err="1">
                <a:latin typeface="Times New Roman" panose="02020603050405020304" pitchFamily="18" charset="0"/>
                <a:cs typeface="Times New Roman" panose="02020603050405020304" pitchFamily="18" charset="0"/>
              </a:rPr>
              <a:t>Không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bỏ</a:t>
            </a:r>
            <a:r>
              <a:rPr lang="en-US" sz="2600" dirty="0">
                <a:latin typeface="Times New Roman" panose="02020603050405020304" pitchFamily="18" charset="0"/>
                <a:cs typeface="Times New Roman" panose="02020603050405020304" pitchFamily="18" charset="0"/>
              </a:rPr>
              <a:t> qua </a:t>
            </a:r>
            <a:r>
              <a:rPr lang="en-US" sz="2600" dirty="0" err="1">
                <a:latin typeface="Times New Roman" panose="02020603050405020304" pitchFamily="18" charset="0"/>
                <a:cs typeface="Times New Roman" panose="02020603050405020304" pitchFamily="18" charset="0"/>
              </a:rPr>
              <a:t>những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việc</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chưa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làm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được</a:t>
            </a:r>
            <a:r>
              <a:rPr lang="en-US" sz="2600" dirty="0">
                <a:latin typeface="Times New Roman" panose="02020603050405020304" pitchFamily="18" charset="0"/>
                <a:cs typeface="Times New Roman" panose="02020603050405020304" pitchFamily="18" charset="0"/>
              </a:rPr>
              <a:t>.</a:t>
            </a:r>
          </a:p>
          <a:p>
            <a:pPr lvl="0"/>
            <a:r>
              <a:rPr lang="en-US" sz="2600" dirty="0" err="1">
                <a:latin typeface="Times New Roman" panose="02020603050405020304" pitchFamily="18" charset="0"/>
                <a:cs typeface="Times New Roman" panose="02020603050405020304" pitchFamily="18" charset="0"/>
              </a:rPr>
              <a:t>Không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che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giấu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những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sai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phạm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nếu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có</a:t>
            </a:r>
            <a:r>
              <a:rPr lang="en-US" sz="2600" dirty="0">
                <a:latin typeface="Times New Roman" panose="02020603050405020304" pitchFamily="18" charset="0"/>
                <a:cs typeface="Times New Roman" panose="02020603050405020304" pitchFamily="18" charset="0"/>
              </a:rPr>
              <a:t>).</a:t>
            </a:r>
          </a:p>
          <a:p>
            <a:pPr lvl="0"/>
            <a:r>
              <a:rPr lang="en-US" sz="2600" dirty="0" err="1">
                <a:latin typeface="Times New Roman" panose="02020603050405020304" pitchFamily="18" charset="0"/>
                <a:cs typeface="Times New Roman" panose="02020603050405020304" pitchFamily="18" charset="0"/>
              </a:rPr>
              <a:t>Đánh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giá</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nhưng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không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đánh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đồng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bệnh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viện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chưa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đạt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chất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lượng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tốt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không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được</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đánh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gia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tương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đương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bệnh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viện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có</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chất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lượng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vàng</a:t>
            </a:r>
            <a:r>
              <a:rPr lang="en-US" sz="2600"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5871613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51761" y="0"/>
            <a:ext cx="7328263" cy="6862387"/>
          </a:xfrm>
        </p:spPr>
      </p:pic>
    </p:spTree>
    <p:extLst>
      <p:ext uri="{BB962C8B-B14F-4D97-AF65-F5344CB8AC3E}">
        <p14:creationId xmlns:p14="http://schemas.microsoft.com/office/powerpoint/2010/main" val="20031395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0297" y="0"/>
            <a:ext cx="4967165" cy="6897571"/>
          </a:xfrm>
        </p:spPr>
      </p:pic>
    </p:spTree>
    <p:extLst>
      <p:ext uri="{BB962C8B-B14F-4D97-AF65-F5344CB8AC3E}">
        <p14:creationId xmlns:p14="http://schemas.microsoft.com/office/powerpoint/2010/main" val="1240474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98591" y="540285"/>
            <a:ext cx="10855209" cy="5654448"/>
          </a:xfrm>
        </p:spPr>
      </p:pic>
      <p:sp>
        <p:nvSpPr>
          <p:cNvPr id="5" name="Rectangle 4"/>
          <p:cNvSpPr/>
          <p:nvPr/>
        </p:nvSpPr>
        <p:spPr>
          <a:xfrm>
            <a:off x="1184378" y="5044329"/>
            <a:ext cx="9483633" cy="923330"/>
          </a:xfrm>
          <a:prstGeom prst="rect">
            <a:avLst/>
          </a:prstGeom>
          <a:noFill/>
        </p:spPr>
        <p:txBody>
          <a:bodyPr wrap="square" lIns="91440" tIns="45720" rIns="91440" bIns="45720">
            <a:spAutoFit/>
          </a:bodyPr>
          <a:lstStyle/>
          <a:p>
            <a:pPr algn="ctr"/>
            <a:r>
              <a:rPr lang="en-US" sz="5400" b="1" dirty="0" smtClean="0">
                <a:ln w="12700">
                  <a:solidFill>
                    <a:srgbClr val="00B0F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XIN CẢM ƠN</a:t>
            </a:r>
            <a:endParaRPr lang="en-US" sz="5400" b="1" dirty="0">
              <a:ln w="12700">
                <a:solidFill>
                  <a:srgbClr val="00B0F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12005015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705</TotalTime>
  <Words>1755</Words>
  <Application>Microsoft Office PowerPoint</Application>
  <PresentationFormat>Widescreen</PresentationFormat>
  <Paragraphs>143</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HÀ NỘI – THÁNG 11 NĂM 2016 </vt:lpstr>
      <vt:lpstr>NHỮNG VẤN ĐỀ CƠ BẢN TRONG BỘ TIÊU CHÍ</vt:lpstr>
      <vt:lpstr>BỘ TIÊU CHÍ CHẤT LƯỢNG BỆNH VIỆN VIỆT NAM </vt:lpstr>
      <vt:lpstr>QUAN ĐIỂM SỬ DỤNG BỘ TIÊU CHÍ </vt:lpstr>
      <vt:lpstr>CẤU TRÚC BỘ TIÊU CHÍ </vt:lpstr>
      <vt:lpstr>SỐ LƯỢNG TIÊU CHÍ ÁP DỤNG </vt:lpstr>
      <vt:lpstr> PHƯƠNG PHÁP ĐÁNH GIÁ TIÊU CHÍ </vt:lpstr>
      <vt:lpstr> Nguyên tắc đánh giá tiêu chí  </vt:lpstr>
      <vt:lpstr>Nguyên tắc đánh giá các tiểu mục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HÀ NỘI – THÁNG 11 NĂM 2016 </dc:title>
  <dc:creator>Admin</dc:creator>
  <cp:lastModifiedBy>Admin</cp:lastModifiedBy>
  <cp:revision>26</cp:revision>
  <cp:lastPrinted>2018-11-05T04:05:31Z</cp:lastPrinted>
  <dcterms:created xsi:type="dcterms:W3CDTF">2018-11-04T02:13:01Z</dcterms:created>
  <dcterms:modified xsi:type="dcterms:W3CDTF">2018-11-05T06:43:07Z</dcterms:modified>
</cp:coreProperties>
</file>